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56" r:id="rId2"/>
    <p:sldId id="258" r:id="rId3"/>
    <p:sldId id="257" r:id="rId4"/>
    <p:sldId id="259" r:id="rId5"/>
    <p:sldId id="266" r:id="rId6"/>
    <p:sldId id="267" r:id="rId7"/>
    <p:sldId id="260" r:id="rId8"/>
    <p:sldId id="261" r:id="rId9"/>
    <p:sldId id="262" r:id="rId10"/>
    <p:sldId id="263" r:id="rId11"/>
    <p:sldId id="287" r:id="rId12"/>
    <p:sldId id="264" r:id="rId13"/>
    <p:sldId id="265"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8" r:id="rId29"/>
    <p:sldId id="283" r:id="rId30"/>
    <p:sldId id="284" r:id="rId31"/>
    <p:sldId id="285" r:id="rId32"/>
    <p:sldId id="282" r:id="rId33"/>
    <p:sldId id="286"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575" autoAdjust="0"/>
  </p:normalViewPr>
  <p:slideViewPr>
    <p:cSldViewPr snapToGrid="0" snapToObjects="1">
      <p:cViewPr>
        <p:scale>
          <a:sx n="94" d="100"/>
          <a:sy n="94" d="100"/>
        </p:scale>
        <p:origin x="-1520" y="-80"/>
      </p:cViewPr>
      <p:guideLst>
        <p:guide orient="horz" pos="2160"/>
        <p:guide pos="2880"/>
      </p:guideLst>
    </p:cSldViewPr>
  </p:slideViewPr>
  <p:outlineViewPr>
    <p:cViewPr>
      <p:scale>
        <a:sx n="33" d="100"/>
        <a:sy n="33" d="100"/>
      </p:scale>
      <p:origin x="0" y="1492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31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497A1C4D-0B70-4F65-B8A8-C2D2983629FC}" type="datetime1">
              <a:rPr lang="en-US"/>
              <a:pPr/>
              <a:t>4/25/12</a:t>
            </a:fld>
            <a:endParaRPr lang="en-US"/>
          </a:p>
        </p:txBody>
      </p:sp>
      <p:sp>
        <p:nvSpPr>
          <p:cNvPr id="931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31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898BA327-03B9-4CBA-9905-1510286C6195}" type="slidenum">
              <a:rPr lang="en-US"/>
              <a:pPr/>
              <a:t>‹#›</a:t>
            </a:fld>
            <a:endParaRPr lang="en-US"/>
          </a:p>
        </p:txBody>
      </p:sp>
    </p:spTree>
    <p:extLst>
      <p:ext uri="{BB962C8B-B14F-4D97-AF65-F5344CB8AC3E}">
        <p14:creationId xmlns:p14="http://schemas.microsoft.com/office/powerpoint/2010/main" val="3524751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04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F8FDD524-EE8B-4515-9BE8-B893E6366647}" type="datetime1">
              <a:rPr lang="en-US"/>
              <a:pPr/>
              <a:t>4/25/12</a:t>
            </a:fld>
            <a:endParaRPr lang="en-US"/>
          </a:p>
        </p:txBody>
      </p:sp>
      <p:sp>
        <p:nvSpPr>
          <p:cNvPr id="60420"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04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04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04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622FFD26-3D7A-4726-A834-816F6451B149}" type="slidenum">
              <a:rPr lang="en-US"/>
              <a:pPr/>
              <a:t>‹#›</a:t>
            </a:fld>
            <a:endParaRPr lang="en-US"/>
          </a:p>
        </p:txBody>
      </p:sp>
    </p:spTree>
    <p:extLst>
      <p:ext uri="{BB962C8B-B14F-4D97-AF65-F5344CB8AC3E}">
        <p14:creationId xmlns:p14="http://schemas.microsoft.com/office/powerpoint/2010/main" val="2053715673"/>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Placeholder 2"/>
          <p:cNvSpPr>
            <a:spLocks noGrp="1" noRot="1" noChangeAspect="1" noChangeArrowheads="1" noTextEdit="1"/>
          </p:cNvSpPr>
          <p:nvPr>
            <p:ph type="sldImg"/>
          </p:nvPr>
        </p:nvSpPr>
        <p:spPr>
          <a:ln/>
        </p:spPr>
      </p:sp>
      <p:sp>
        <p:nvSpPr>
          <p:cNvPr id="6144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Placeholder 2"/>
          <p:cNvSpPr>
            <a:spLocks noGrp="1" noRot="1" noChangeAspect="1" noChangeArrowheads="1" noTextEdit="1"/>
          </p:cNvSpPr>
          <p:nvPr>
            <p:ph type="sldImg"/>
          </p:nvPr>
        </p:nvSpPr>
        <p:spPr>
          <a:ln/>
        </p:spPr>
      </p:sp>
      <p:sp>
        <p:nvSpPr>
          <p:cNvPr id="7065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Placeholder 2"/>
          <p:cNvSpPr>
            <a:spLocks noGrp="1" noRot="1" noChangeAspect="1" noChangeArrowheads="1" noTextEdit="1"/>
          </p:cNvSpPr>
          <p:nvPr>
            <p:ph type="sldImg"/>
          </p:nvPr>
        </p:nvSpPr>
        <p:spPr>
          <a:ln/>
        </p:spPr>
      </p:sp>
      <p:sp>
        <p:nvSpPr>
          <p:cNvPr id="7168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Placeholder 2"/>
          <p:cNvSpPr>
            <a:spLocks noGrp="1" noRot="1" noChangeAspect="1" noChangeArrowheads="1" noTextEdit="1"/>
          </p:cNvSpPr>
          <p:nvPr>
            <p:ph type="sldImg"/>
          </p:nvPr>
        </p:nvSpPr>
        <p:spPr>
          <a:ln/>
        </p:spPr>
      </p:sp>
      <p:sp>
        <p:nvSpPr>
          <p:cNvPr id="7270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Placeholder 2"/>
          <p:cNvSpPr>
            <a:spLocks noGrp="1" noRot="1" noChangeAspect="1" noChangeArrowheads="1" noTextEdit="1"/>
          </p:cNvSpPr>
          <p:nvPr>
            <p:ph type="sldImg"/>
          </p:nvPr>
        </p:nvSpPr>
        <p:spPr>
          <a:ln/>
        </p:spPr>
      </p:sp>
      <p:sp>
        <p:nvSpPr>
          <p:cNvPr id="7373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Placeholder 2"/>
          <p:cNvSpPr>
            <a:spLocks noGrp="1" noRot="1" noChangeAspect="1" noChangeArrowheads="1" noTextEdit="1"/>
          </p:cNvSpPr>
          <p:nvPr>
            <p:ph type="sldImg"/>
          </p:nvPr>
        </p:nvSpPr>
        <p:spPr>
          <a:ln/>
        </p:spPr>
      </p:sp>
      <p:sp>
        <p:nvSpPr>
          <p:cNvPr id="7475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Placeholder 2"/>
          <p:cNvSpPr>
            <a:spLocks noGrp="1" noRot="1" noChangeAspect="1" noChangeArrowheads="1" noTextEdit="1"/>
          </p:cNvSpPr>
          <p:nvPr>
            <p:ph type="sldImg"/>
          </p:nvPr>
        </p:nvSpPr>
        <p:spPr>
          <a:ln/>
        </p:spPr>
      </p:sp>
      <p:sp>
        <p:nvSpPr>
          <p:cNvPr id="7577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Placeholder 2"/>
          <p:cNvSpPr>
            <a:spLocks noGrp="1" noRot="1" noChangeAspect="1" noChangeArrowheads="1" noTextEdit="1"/>
          </p:cNvSpPr>
          <p:nvPr>
            <p:ph type="sldImg"/>
          </p:nvPr>
        </p:nvSpPr>
        <p:spPr>
          <a:ln/>
        </p:spPr>
      </p:sp>
      <p:sp>
        <p:nvSpPr>
          <p:cNvPr id="7680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Placeholder 2"/>
          <p:cNvSpPr>
            <a:spLocks noGrp="1" noRot="1" noChangeAspect="1" noChangeArrowheads="1" noTextEdit="1"/>
          </p:cNvSpPr>
          <p:nvPr>
            <p:ph type="sldImg"/>
          </p:nvPr>
        </p:nvSpPr>
        <p:spPr>
          <a:ln/>
        </p:spPr>
      </p:sp>
      <p:sp>
        <p:nvSpPr>
          <p:cNvPr id="7782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Placeholder 2"/>
          <p:cNvSpPr>
            <a:spLocks noGrp="1" noRot="1" noChangeAspect="1" noChangeArrowheads="1" noTextEdit="1"/>
          </p:cNvSpPr>
          <p:nvPr>
            <p:ph type="sldImg"/>
          </p:nvPr>
        </p:nvSpPr>
        <p:spPr>
          <a:ln/>
        </p:spPr>
      </p:sp>
      <p:sp>
        <p:nvSpPr>
          <p:cNvPr id="7885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Placeholder 2"/>
          <p:cNvSpPr>
            <a:spLocks noGrp="1" noRot="1" noChangeAspect="1" noChangeArrowheads="1" noTextEdit="1"/>
          </p:cNvSpPr>
          <p:nvPr>
            <p:ph type="sldImg"/>
          </p:nvPr>
        </p:nvSpPr>
        <p:spPr>
          <a:ln/>
        </p:spPr>
      </p:sp>
      <p:sp>
        <p:nvSpPr>
          <p:cNvPr id="7987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Placeholder 2"/>
          <p:cNvSpPr>
            <a:spLocks noGrp="1" noRot="1" noChangeAspect="1" noChangeArrowheads="1" noTextEdit="1"/>
          </p:cNvSpPr>
          <p:nvPr>
            <p:ph type="sldImg"/>
          </p:nvPr>
        </p:nvSpPr>
        <p:spPr>
          <a:ln/>
        </p:spPr>
      </p:sp>
      <p:sp>
        <p:nvSpPr>
          <p:cNvPr id="6246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Placeholder 2"/>
          <p:cNvSpPr>
            <a:spLocks noGrp="1" noRot="1" noChangeAspect="1" noChangeArrowheads="1" noTextEdit="1"/>
          </p:cNvSpPr>
          <p:nvPr>
            <p:ph type="sldImg"/>
          </p:nvPr>
        </p:nvSpPr>
        <p:spPr>
          <a:ln/>
        </p:spPr>
      </p:sp>
      <p:sp>
        <p:nvSpPr>
          <p:cNvPr id="8089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Placeholder 2"/>
          <p:cNvSpPr>
            <a:spLocks noGrp="1" noRot="1" noChangeAspect="1" noChangeArrowheads="1" noTextEdit="1"/>
          </p:cNvSpPr>
          <p:nvPr>
            <p:ph type="sldImg"/>
          </p:nvPr>
        </p:nvSpPr>
        <p:spPr>
          <a:ln/>
        </p:spPr>
      </p:sp>
      <p:sp>
        <p:nvSpPr>
          <p:cNvPr id="8192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Placeholder 2"/>
          <p:cNvSpPr>
            <a:spLocks noGrp="1" noRot="1" noChangeAspect="1" noChangeArrowheads="1" noTextEdit="1"/>
          </p:cNvSpPr>
          <p:nvPr>
            <p:ph type="sldImg"/>
          </p:nvPr>
        </p:nvSpPr>
        <p:spPr>
          <a:ln/>
        </p:spPr>
      </p:sp>
      <p:sp>
        <p:nvSpPr>
          <p:cNvPr id="8294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Placeholder 2"/>
          <p:cNvSpPr>
            <a:spLocks noGrp="1" noRot="1" noChangeAspect="1" noChangeArrowheads="1" noTextEdit="1"/>
          </p:cNvSpPr>
          <p:nvPr>
            <p:ph type="sldImg"/>
          </p:nvPr>
        </p:nvSpPr>
        <p:spPr>
          <a:ln/>
        </p:spPr>
      </p:sp>
      <p:sp>
        <p:nvSpPr>
          <p:cNvPr id="8397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Placeholder 2"/>
          <p:cNvSpPr>
            <a:spLocks noGrp="1" noRot="1" noChangeAspect="1" noChangeArrowheads="1" noTextEdit="1"/>
          </p:cNvSpPr>
          <p:nvPr>
            <p:ph type="sldImg"/>
          </p:nvPr>
        </p:nvSpPr>
        <p:spPr>
          <a:ln/>
        </p:spPr>
      </p:sp>
      <p:sp>
        <p:nvSpPr>
          <p:cNvPr id="8499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Placeholder 2"/>
          <p:cNvSpPr>
            <a:spLocks noGrp="1" noRot="1" noChangeAspect="1" noChangeArrowheads="1" noTextEdit="1"/>
          </p:cNvSpPr>
          <p:nvPr>
            <p:ph type="sldImg"/>
          </p:nvPr>
        </p:nvSpPr>
        <p:spPr>
          <a:ln/>
        </p:spPr>
      </p:sp>
      <p:sp>
        <p:nvSpPr>
          <p:cNvPr id="8601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Placeholder 2"/>
          <p:cNvSpPr>
            <a:spLocks noGrp="1" noRot="1" noChangeAspect="1" noChangeArrowheads="1" noTextEdit="1"/>
          </p:cNvSpPr>
          <p:nvPr>
            <p:ph type="sldImg"/>
          </p:nvPr>
        </p:nvSpPr>
        <p:spPr>
          <a:ln/>
        </p:spPr>
      </p:sp>
      <p:sp>
        <p:nvSpPr>
          <p:cNvPr id="8704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Placeholder 2"/>
          <p:cNvSpPr>
            <a:spLocks noGrp="1" noRot="1" noChangeAspect="1" noChangeArrowheads="1" noTextEdit="1"/>
          </p:cNvSpPr>
          <p:nvPr>
            <p:ph type="sldImg"/>
          </p:nvPr>
        </p:nvSpPr>
        <p:spPr>
          <a:ln/>
        </p:spPr>
      </p:sp>
      <p:sp>
        <p:nvSpPr>
          <p:cNvPr id="8806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Placeholder 2"/>
          <p:cNvSpPr>
            <a:spLocks noGrp="1" noRot="1" noChangeAspect="1" noChangeArrowheads="1" noTextEdit="1"/>
          </p:cNvSpPr>
          <p:nvPr>
            <p:ph type="sldImg"/>
          </p:nvPr>
        </p:nvSpPr>
        <p:spPr>
          <a:ln/>
        </p:spPr>
      </p:sp>
      <p:sp>
        <p:nvSpPr>
          <p:cNvPr id="8909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Placeholder 2"/>
          <p:cNvSpPr>
            <a:spLocks noGrp="1" noRot="1" noChangeAspect="1" noChangeArrowheads="1" noTextEdit="1"/>
          </p:cNvSpPr>
          <p:nvPr>
            <p:ph type="sldImg"/>
          </p:nvPr>
        </p:nvSpPr>
        <p:spPr>
          <a:ln/>
        </p:spPr>
      </p:sp>
      <p:sp>
        <p:nvSpPr>
          <p:cNvPr id="9011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Placeholder 2"/>
          <p:cNvSpPr>
            <a:spLocks noGrp="1" noRot="1" noChangeAspect="1" noChangeArrowheads="1" noTextEdit="1"/>
          </p:cNvSpPr>
          <p:nvPr>
            <p:ph type="sldImg"/>
          </p:nvPr>
        </p:nvSpPr>
        <p:spPr>
          <a:ln/>
        </p:spPr>
      </p:sp>
      <p:sp>
        <p:nvSpPr>
          <p:cNvPr id="6349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Placeholder 2"/>
          <p:cNvSpPr>
            <a:spLocks noGrp="1" noRot="1" noChangeAspect="1" noChangeArrowheads="1" noTextEdit="1"/>
          </p:cNvSpPr>
          <p:nvPr>
            <p:ph type="sldImg"/>
          </p:nvPr>
        </p:nvSpPr>
        <p:spPr>
          <a:ln/>
        </p:spPr>
      </p:sp>
      <p:sp>
        <p:nvSpPr>
          <p:cNvPr id="9113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Placeholder 2"/>
          <p:cNvSpPr>
            <a:spLocks noGrp="1" noRot="1" noChangeAspect="1" noChangeArrowheads="1" noTextEdit="1"/>
          </p:cNvSpPr>
          <p:nvPr>
            <p:ph type="sldImg"/>
          </p:nvPr>
        </p:nvSpPr>
        <p:spPr>
          <a:ln/>
        </p:spPr>
      </p:sp>
      <p:sp>
        <p:nvSpPr>
          <p:cNvPr id="9216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Placeholder 2"/>
          <p:cNvSpPr>
            <a:spLocks noGrp="1" noRot="1" noChangeAspect="1" noChangeArrowheads="1" noTextEdit="1"/>
          </p:cNvSpPr>
          <p:nvPr>
            <p:ph type="sldImg"/>
          </p:nvPr>
        </p:nvSpPr>
        <p:spPr>
          <a:ln/>
        </p:spPr>
      </p:sp>
      <p:sp>
        <p:nvSpPr>
          <p:cNvPr id="6451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Placeholder 2"/>
          <p:cNvSpPr>
            <a:spLocks noGrp="1" noRot="1" noChangeAspect="1" noChangeArrowheads="1" noTextEdit="1"/>
          </p:cNvSpPr>
          <p:nvPr>
            <p:ph type="sldImg"/>
          </p:nvPr>
        </p:nvSpPr>
        <p:spPr>
          <a:ln/>
        </p:spPr>
      </p:sp>
      <p:sp>
        <p:nvSpPr>
          <p:cNvPr id="6553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Placeholder 2"/>
          <p:cNvSpPr>
            <a:spLocks noGrp="1" noRot="1" noChangeAspect="1" noChangeArrowheads="1" noTextEdit="1"/>
          </p:cNvSpPr>
          <p:nvPr>
            <p:ph type="sldImg"/>
          </p:nvPr>
        </p:nvSpPr>
        <p:spPr>
          <a:ln/>
        </p:spPr>
      </p:sp>
      <p:sp>
        <p:nvSpPr>
          <p:cNvPr id="6656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Placeholder 2"/>
          <p:cNvSpPr>
            <a:spLocks noGrp="1" noRot="1" noChangeAspect="1" noChangeArrowheads="1" noTextEdit="1"/>
          </p:cNvSpPr>
          <p:nvPr>
            <p:ph type="sldImg"/>
          </p:nvPr>
        </p:nvSpPr>
        <p:spPr>
          <a:ln/>
        </p:spPr>
      </p:sp>
      <p:sp>
        <p:nvSpPr>
          <p:cNvPr id="6758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Placeholder 2"/>
          <p:cNvSpPr>
            <a:spLocks noGrp="1" noRot="1" noChangeAspect="1" noChangeArrowheads="1" noTextEdit="1"/>
          </p:cNvSpPr>
          <p:nvPr>
            <p:ph type="sldImg"/>
          </p:nvPr>
        </p:nvSpPr>
        <p:spPr>
          <a:ln/>
        </p:spPr>
      </p:sp>
      <p:sp>
        <p:nvSpPr>
          <p:cNvPr id="6861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Placeholder 2"/>
          <p:cNvSpPr>
            <a:spLocks noGrp="1" noRot="1" noChangeAspect="1" noChangeArrowheads="1" noTextEdit="1"/>
          </p:cNvSpPr>
          <p:nvPr>
            <p:ph type="sldImg"/>
          </p:nvPr>
        </p:nvSpPr>
        <p:spPr>
          <a:ln/>
        </p:spPr>
      </p:sp>
      <p:sp>
        <p:nvSpPr>
          <p:cNvPr id="69635"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TextBox 3"/>
          <p:cNvSpPr txBox="1"/>
          <p:nvPr/>
        </p:nvSpPr>
        <p:spPr>
          <a:xfrm>
            <a:off x="8293100" y="5803900"/>
            <a:ext cx="366713" cy="677863"/>
          </a:xfrm>
          <a:prstGeom prst="rect">
            <a:avLst/>
          </a:prstGeom>
          <a:noFill/>
        </p:spPr>
        <p:txBody>
          <a:bodyPr wrap="none" lIns="0" tIns="0" rIns="0" bIns="0">
            <a:spAutoFit/>
          </a:bodyPr>
          <a:lstStyle/>
          <a:p>
            <a:pPr fontAlgn="auto">
              <a:spcBef>
                <a:spcPts val="0"/>
              </a:spcBef>
              <a:spcAft>
                <a:spcPts val="0"/>
              </a:spcAft>
              <a:defRPr/>
            </a:pPr>
            <a:r>
              <a:rPr sz="4400">
                <a:solidFill>
                  <a:schemeClr val="accent1"/>
                </a:solidFill>
                <a:latin typeface="Wingdings" pitchFamily="2" charset="2"/>
                <a:ea typeface="+mn-ea"/>
                <a:cs typeface="+mn-cs"/>
              </a:rPr>
              <a:t>S</a:t>
            </a:r>
          </a:p>
        </p:txBody>
      </p:sp>
      <p:sp>
        <p:nvSpPr>
          <p:cNvPr id="2" name="Title 1"/>
          <p:cNvSpPr>
            <a:spLocks noGrp="1"/>
          </p:cNvSpPr>
          <p:nvPr>
            <p:ph type="ctrTitle"/>
          </p:nvPr>
        </p:nvSpPr>
        <p:spPr>
          <a:xfrm>
            <a:off x="457199" y="1295400"/>
            <a:ext cx="8228013" cy="1927225"/>
          </a:xfrm>
        </p:spPr>
        <p:txBody>
          <a:bodyPr tIns="0" bIns="0" anchor="b"/>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5" name="Date Placeholder 3"/>
          <p:cNvSpPr>
            <a:spLocks noGrp="1"/>
          </p:cNvSpPr>
          <p:nvPr>
            <p:ph type="dt" sz="half" idx="10"/>
          </p:nvPr>
        </p:nvSpPr>
        <p:spPr/>
        <p:txBody>
          <a:bodyPr/>
          <a:lstStyle>
            <a:lvl1pPr>
              <a:defRPr/>
            </a:lvl1pPr>
          </a:lstStyle>
          <a:p>
            <a:pPr>
              <a:defRPr/>
            </a:pPr>
            <a:fld id="{F36BBE21-C29F-420E-B553-7992668D297B}" type="datetimeFigureOut">
              <a:rPr lang="en-US"/>
              <a:pPr>
                <a:defRPr/>
              </a:pPr>
              <a:t>4/25/12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D1F774-6EAA-41AB-BAEC-5F3A98C96A3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E803BB08-13DB-452A-887B-41B9B45E7A39}" type="datetimeFigureOut">
              <a:rPr lang="en-US"/>
              <a:pPr>
                <a:defRPr/>
              </a:pPr>
              <a:t>4/25/12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B8D133D3-CA3C-412A-BACA-F3FA6101A95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solidFill>
                  <a:schemeClr val="bg1"/>
                </a:solidFill>
              </a:defRPr>
            </a:lvl1pPr>
          </a:lstStyle>
          <a:p>
            <a:pPr>
              <a:defRPr/>
            </a:pPr>
            <a:fld id="{5E225FFA-AE4E-4B71-A8C8-131C6871E344}" type="datetimeFigureOut">
              <a:rPr lang="en-US"/>
              <a:pPr>
                <a:defRPr/>
              </a:pPr>
              <a:t>4/25/12</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21383C7-4A9D-44D3-9E3E-A5BCB0D6E6C2}"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rtlCol="0">
            <a:normAutofit/>
          </a:bodyPr>
          <a:lstStyle>
            <a:lvl1pPr marL="0" indent="0">
              <a:buNone/>
              <a:defRPr>
                <a:solidFill>
                  <a:schemeClr val="bg1"/>
                </a:solidFill>
              </a:defRPr>
            </a:lvl1pPr>
          </a:lstStyle>
          <a:p>
            <a:pPr lvl="0"/>
            <a:r>
              <a:rPr lang="en-US" noProof="0" smtClean="0"/>
              <a:t>Drag picture to placeholder or click icon to add</a:t>
            </a:r>
            <a:endParaRPr noProof="0"/>
          </a:p>
        </p:txBody>
      </p:sp>
      <p:sp>
        <p:nvSpPr>
          <p:cNvPr id="5" name="Date Placeholder 4"/>
          <p:cNvSpPr>
            <a:spLocks noGrp="1"/>
          </p:cNvSpPr>
          <p:nvPr>
            <p:ph type="dt" sz="half" idx="14"/>
          </p:nvPr>
        </p:nvSpPr>
        <p:spPr/>
        <p:txBody>
          <a:bodyPr/>
          <a:lstStyle>
            <a:lvl1pPr>
              <a:defRPr smtClean="0">
                <a:solidFill>
                  <a:schemeClr val="bg1"/>
                </a:solidFill>
              </a:defRPr>
            </a:lvl1pPr>
          </a:lstStyle>
          <a:p>
            <a:pPr>
              <a:defRPr/>
            </a:pPr>
            <a:fld id="{9568ABB8-DF43-422F-9524-AB888E6CF62E}" type="datetimeFigureOut">
              <a:rPr lang="en-US"/>
              <a:pPr>
                <a:defRPr/>
              </a:pPr>
              <a:t>4/25/12</a:t>
            </a:fld>
            <a:endParaRPr lang="en-US"/>
          </a:p>
        </p:txBody>
      </p:sp>
      <p:sp>
        <p:nvSpPr>
          <p:cNvPr id="6" name="Footer Placeholder 5"/>
          <p:cNvSpPr>
            <a:spLocks noGrp="1"/>
          </p:cNvSpPr>
          <p:nvPr>
            <p:ph type="ftr" sz="quarter" idx="15"/>
          </p:nvPr>
        </p:nvSpPr>
        <p:spPr/>
        <p:txBody>
          <a:bodyPr/>
          <a:lstStyle>
            <a:lvl1pPr>
              <a:defRPr/>
            </a:lvl1pPr>
          </a:lstStyle>
          <a:p>
            <a:pPr>
              <a:defRPr/>
            </a:pPr>
            <a:endParaRPr lang="en-US"/>
          </a:p>
        </p:txBody>
      </p:sp>
      <p:sp>
        <p:nvSpPr>
          <p:cNvPr id="7" name="Slide Number Placeholder 6"/>
          <p:cNvSpPr>
            <a:spLocks noGrp="1"/>
          </p:cNvSpPr>
          <p:nvPr>
            <p:ph type="sldNum" sz="quarter" idx="16"/>
          </p:nvPr>
        </p:nvSpPr>
        <p:spPr/>
        <p:txBody>
          <a:bodyPr/>
          <a:lstStyle>
            <a:lvl1pPr>
              <a:defRPr/>
            </a:lvl1pPr>
          </a:lstStyle>
          <a:p>
            <a:pPr>
              <a:defRPr/>
            </a:pPr>
            <a:fld id="{8D55BC38-CBE4-477E-B753-0BE6EB3528B4}"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rtlCol="0">
            <a:normAutofit/>
          </a:bodyPr>
          <a:lstStyle>
            <a:lvl1pPr marL="0" indent="0">
              <a:buNone/>
              <a:defRPr>
                <a:solidFill>
                  <a:schemeClr val="bg1"/>
                </a:solidFill>
              </a:defRPr>
            </a:lvl1pPr>
          </a:lstStyle>
          <a:p>
            <a:pPr lvl="0"/>
            <a:r>
              <a:rPr lang="en-US" noProof="0" smtClean="0"/>
              <a:t>Drag picture to placeholder or click icon to add</a:t>
            </a:r>
            <a:endParaRPr noProof="0"/>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rtlCol="0">
            <a:normAutofit/>
          </a:bodyPr>
          <a:lstStyle>
            <a:lvl1pPr marL="0" indent="0">
              <a:buNone/>
              <a:defRPr sz="1400">
                <a:solidFill>
                  <a:schemeClr val="bg1"/>
                </a:solidFill>
              </a:defRPr>
            </a:lvl1pPr>
          </a:lstStyle>
          <a:p>
            <a:pPr lvl="0"/>
            <a:r>
              <a:rPr lang="en-US" noProof="0" smtClean="0"/>
              <a:t>Drag picture to placeholder or click icon to add</a:t>
            </a:r>
            <a:endParaRPr noProof="0"/>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rtlCol="0">
            <a:normAutofit/>
          </a:bodyPr>
          <a:lstStyle>
            <a:lvl1pPr marL="0" indent="0">
              <a:buNone/>
              <a:defRPr sz="1800">
                <a:solidFill>
                  <a:schemeClr val="bg1"/>
                </a:solidFill>
              </a:defRPr>
            </a:lvl1pPr>
          </a:lstStyle>
          <a:p>
            <a:pPr lvl="0"/>
            <a:r>
              <a:rPr lang="en-US" noProof="0" smtClean="0"/>
              <a:t>Drag picture to placeholder or click icon to add</a:t>
            </a:r>
            <a:endParaRPr noProof="0"/>
          </a:p>
        </p:txBody>
      </p:sp>
      <p:sp>
        <p:nvSpPr>
          <p:cNvPr id="7" name="Date Placeholder 4"/>
          <p:cNvSpPr>
            <a:spLocks noGrp="1"/>
          </p:cNvSpPr>
          <p:nvPr>
            <p:ph type="dt" sz="half" idx="16"/>
          </p:nvPr>
        </p:nvSpPr>
        <p:spPr/>
        <p:txBody>
          <a:bodyPr/>
          <a:lstStyle>
            <a:lvl1pPr>
              <a:defRPr smtClean="0">
                <a:solidFill>
                  <a:schemeClr val="bg1"/>
                </a:solidFill>
              </a:defRPr>
            </a:lvl1pPr>
          </a:lstStyle>
          <a:p>
            <a:pPr>
              <a:defRPr/>
            </a:pPr>
            <a:fld id="{ECF3361B-AA6A-4581-8D4C-52F90D4F458A}" type="datetimeFigureOut">
              <a:rPr lang="en-US"/>
              <a:pPr>
                <a:defRPr/>
              </a:pPr>
              <a:t>4/25/12</a:t>
            </a:fld>
            <a:endParaRPr lang="en-US"/>
          </a:p>
        </p:txBody>
      </p:sp>
      <p:sp>
        <p:nvSpPr>
          <p:cNvPr id="11" name="Footer Placeholder 5"/>
          <p:cNvSpPr>
            <a:spLocks noGrp="1"/>
          </p:cNvSpPr>
          <p:nvPr>
            <p:ph type="ftr" sz="quarter" idx="17"/>
          </p:nvPr>
        </p:nvSpPr>
        <p:spPr/>
        <p:txBody>
          <a:bodyPr/>
          <a:lstStyle>
            <a:lvl1pPr>
              <a:defRPr/>
            </a:lvl1pPr>
          </a:lstStyle>
          <a:p>
            <a:pPr>
              <a:defRPr/>
            </a:pPr>
            <a:endParaRPr lang="en-US"/>
          </a:p>
        </p:txBody>
      </p:sp>
      <p:sp>
        <p:nvSpPr>
          <p:cNvPr id="12" name="Slide Number Placeholder 6"/>
          <p:cNvSpPr>
            <a:spLocks noGrp="1"/>
          </p:cNvSpPr>
          <p:nvPr>
            <p:ph type="sldNum" sz="quarter" idx="18"/>
          </p:nvPr>
        </p:nvSpPr>
        <p:spPr/>
        <p:txBody>
          <a:bodyPr/>
          <a:lstStyle>
            <a:lvl1pPr>
              <a:defRPr/>
            </a:lvl1pPr>
          </a:lstStyle>
          <a:p>
            <a:pPr>
              <a:defRPr/>
            </a:pPr>
            <a:fld id="{CF063E79-06FA-4853-86DB-E31BE4F355E7}"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47B92CEE-212B-4CE3-9EFF-31DA45D1B8FA}" type="datetimeFigureOut">
              <a:rPr lang="en-US"/>
              <a:pPr>
                <a:defRPr/>
              </a:pPr>
              <a:t>4/25/12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E08797-910D-447C-A527-3543DE759A73}"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F23C2D57-B843-4037-B87E-851C1392D20C}" type="datetimeFigureOut">
              <a:rPr lang="en-US"/>
              <a:pPr>
                <a:defRPr/>
              </a:pPr>
              <a:t>4/25/12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785676-1967-4D60-8EBF-CF4B1B7D43A7}"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ABEC877D-18FA-4DC2-97C5-44E7AF412189}" type="datetimeFigureOut">
              <a:rPr lang="en-US"/>
              <a:pPr>
                <a:defRPr/>
              </a:pPr>
              <a:t>4/25/12</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4"/>
          <p:cNvSpPr>
            <a:spLocks noGrp="1"/>
          </p:cNvSpPr>
          <p:nvPr>
            <p:ph type="sldNum" sz="quarter" idx="12"/>
          </p:nvPr>
        </p:nvSpPr>
        <p:spPr/>
        <p:txBody>
          <a:bodyPr/>
          <a:lstStyle>
            <a:lvl1pPr>
              <a:defRPr/>
            </a:lvl1pPr>
          </a:lstStyle>
          <a:p>
            <a:pPr>
              <a:defRPr/>
            </a:pPr>
            <a:fld id="{4DBBFA42-EA24-4ED8-934F-CACB0B0F48C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72007CA7-C063-4C5A-B758-382C6A973009}" type="datetimeFigureOut">
              <a:rPr lang="en-US"/>
              <a:pPr>
                <a:defRPr/>
              </a:pPr>
              <a:t>4/25/12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0770DF-09F1-4365-A50D-AD36A428909A}"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8293100" y="5803900"/>
            <a:ext cx="366713" cy="677863"/>
          </a:xfrm>
          <a:prstGeom prst="rect">
            <a:avLst/>
          </a:prstGeom>
          <a:noFill/>
        </p:spPr>
        <p:txBody>
          <a:bodyPr wrap="none" lIns="0" tIns="0" rIns="0" bIns="0">
            <a:spAutoFit/>
          </a:bodyPr>
          <a:lstStyle/>
          <a:p>
            <a:pPr fontAlgn="auto">
              <a:spcBef>
                <a:spcPts val="0"/>
              </a:spcBef>
              <a:spcAft>
                <a:spcPts val="0"/>
              </a:spcAft>
              <a:defRPr/>
            </a:pPr>
            <a:r>
              <a:rPr sz="4400">
                <a:solidFill>
                  <a:schemeClr val="accent1"/>
                </a:solidFill>
                <a:latin typeface="Wingdings" pitchFamily="2" charset="2"/>
                <a:ea typeface="+mn-ea"/>
                <a:cs typeface="+mn-cs"/>
              </a:rPr>
              <a:t>S</a:t>
            </a:r>
          </a:p>
        </p:txBody>
      </p:sp>
      <p:sp>
        <p:nvSpPr>
          <p:cNvPr id="2" name="Title 1"/>
          <p:cNvSpPr>
            <a:spLocks noGrp="1"/>
          </p:cNvSpPr>
          <p:nvPr>
            <p:ph type="title"/>
          </p:nvPr>
        </p:nvSpPr>
        <p:spPr>
          <a:xfrm>
            <a:off x="457200" y="2236694"/>
            <a:ext cx="6400800" cy="1362075"/>
          </a:xfrm>
        </p:spPr>
        <p:txBody>
          <a:bodyPr anchor="b"/>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smtClean="0">
                <a:solidFill>
                  <a:schemeClr val="bg1"/>
                </a:solidFill>
              </a:defRPr>
            </a:lvl1pPr>
          </a:lstStyle>
          <a:p>
            <a:pPr>
              <a:defRPr/>
            </a:pPr>
            <a:fld id="{CB7FACBA-794E-439D-8CD4-0D641A64C5EC}" type="datetimeFigureOut">
              <a:rPr lang="en-US"/>
              <a:pPr>
                <a:defRPr/>
              </a:pPr>
              <a:t>4/25/12</a:t>
            </a:fld>
            <a:endParaRPr lang="en-US"/>
          </a:p>
        </p:txBody>
      </p:sp>
      <p:sp>
        <p:nvSpPr>
          <p:cNvPr id="6" name="Footer Placeholder 4"/>
          <p:cNvSpPr>
            <a:spLocks noGrp="1"/>
          </p:cNvSpPr>
          <p:nvPr>
            <p:ph type="ftr" sz="quarter" idx="11"/>
          </p:nvPr>
        </p:nvSpPr>
        <p:spPr>
          <a:xfrm>
            <a:off x="7239000" y="6356350"/>
            <a:ext cx="1446213" cy="365125"/>
          </a:xfr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smtClean="0">
                <a:solidFill>
                  <a:schemeClr val="bg1"/>
                </a:solidFill>
              </a:defRPr>
            </a:lvl1pPr>
          </a:lstStyle>
          <a:p>
            <a:pPr>
              <a:defRPr/>
            </a:pPr>
            <a:fld id="{4300DF72-56FA-4828-92DE-607791CB3528}"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F5C30221-EAD8-4554-A35C-63A65A225A82}" type="datetimeFigureOut">
              <a:rPr lang="en-US"/>
              <a:pPr>
                <a:defRPr/>
              </a:pPr>
              <a:t>4/25/12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E1C5D4A-E7B4-42CB-98FB-68B86D68FE4B}"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3"/>
          <p:cNvSpPr>
            <a:spLocks noGrp="1"/>
          </p:cNvSpPr>
          <p:nvPr>
            <p:ph type="dt" sz="half" idx="10"/>
          </p:nvPr>
        </p:nvSpPr>
        <p:spPr/>
        <p:txBody>
          <a:bodyPr/>
          <a:lstStyle>
            <a:lvl1pPr>
              <a:defRPr/>
            </a:lvl1pPr>
          </a:lstStyle>
          <a:p>
            <a:pPr>
              <a:defRPr/>
            </a:pPr>
            <a:fld id="{7224D950-25B6-444A-9D39-FE8814A5C299}" type="datetimeFigureOut">
              <a:rPr lang="en-US"/>
              <a:pPr>
                <a:defRPr/>
              </a:pPr>
              <a:t>4/25/12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D16388C-FB6A-4636-BF54-484554BAB2BE}"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4"/>
          </p:nvPr>
        </p:nvSpPr>
        <p:spPr/>
        <p:txBody>
          <a:bodyPr/>
          <a:lstStyle>
            <a:lvl1pPr>
              <a:defRPr/>
            </a:lvl1pPr>
          </a:lstStyle>
          <a:p>
            <a:pPr>
              <a:defRPr/>
            </a:pPr>
            <a:fld id="{C4A4C0C7-23E9-4451-9F37-5CD19638E3BF}" type="datetimeFigureOut">
              <a:rPr lang="en-US"/>
              <a:pPr>
                <a:defRPr/>
              </a:pPr>
              <a:t>4/25/12</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8BE102AE-ACEF-43B8-9DCA-4802DE5EA8AA}"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Date Placeholder 3"/>
          <p:cNvSpPr>
            <a:spLocks noGrp="1"/>
          </p:cNvSpPr>
          <p:nvPr>
            <p:ph type="dt" sz="half" idx="15"/>
          </p:nvPr>
        </p:nvSpPr>
        <p:spPr/>
        <p:txBody>
          <a:bodyPr/>
          <a:lstStyle>
            <a:lvl1pPr>
              <a:defRPr/>
            </a:lvl1pPr>
          </a:lstStyle>
          <a:p>
            <a:pPr>
              <a:defRPr/>
            </a:pPr>
            <a:fld id="{70A49AC5-A8E6-4DD2-8736-74F35FFA762F}" type="datetimeFigureOut">
              <a:rPr lang="en-US"/>
              <a:pPr>
                <a:defRPr/>
              </a:pPr>
              <a:t>4/25/12</a:t>
            </a:fld>
            <a:endParaRPr lang="en-US"/>
          </a:p>
        </p:txBody>
      </p:sp>
      <p:sp>
        <p:nvSpPr>
          <p:cNvPr id="7" name="Footer Placeholder 4"/>
          <p:cNvSpPr>
            <a:spLocks noGrp="1"/>
          </p:cNvSpPr>
          <p:nvPr>
            <p:ph type="ftr" sz="quarter" idx="16"/>
          </p:nvPr>
        </p:nvSpPr>
        <p:spPr/>
        <p:txBody>
          <a:bodyPr/>
          <a:lstStyle>
            <a:lvl1pPr>
              <a:defRPr/>
            </a:lvl1pPr>
          </a:lstStyle>
          <a:p>
            <a:pPr>
              <a:defRPr/>
            </a:pPr>
            <a:endParaRPr lang="en-US"/>
          </a:p>
        </p:txBody>
      </p:sp>
      <p:sp>
        <p:nvSpPr>
          <p:cNvPr id="10" name="Slide Number Placeholder 5"/>
          <p:cNvSpPr>
            <a:spLocks noGrp="1"/>
          </p:cNvSpPr>
          <p:nvPr>
            <p:ph type="sldNum" sz="quarter" idx="17"/>
          </p:nvPr>
        </p:nvSpPr>
        <p:spPr/>
        <p:txBody>
          <a:bodyPr/>
          <a:lstStyle>
            <a:lvl1pPr>
              <a:defRPr/>
            </a:lvl1pPr>
          </a:lstStyle>
          <a:p>
            <a:pPr>
              <a:defRPr/>
            </a:pPr>
            <a:fld id="{E7DC90AA-F4BE-44D2-B974-B7E12DD5C118}"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3"/>
          <p:cNvSpPr>
            <a:spLocks noGrp="1"/>
          </p:cNvSpPr>
          <p:nvPr>
            <p:ph type="dt" sz="half" idx="16"/>
          </p:nvPr>
        </p:nvSpPr>
        <p:spPr/>
        <p:txBody>
          <a:bodyPr/>
          <a:lstStyle>
            <a:lvl1pPr>
              <a:defRPr/>
            </a:lvl1pPr>
          </a:lstStyle>
          <a:p>
            <a:pPr>
              <a:defRPr/>
            </a:pPr>
            <a:fld id="{7929B029-6DB0-47E3-A5DA-CCE75BBF3D35}" type="datetimeFigureOut">
              <a:rPr lang="en-US"/>
              <a:pPr>
                <a:defRPr/>
              </a:pPr>
              <a:t>4/25/12</a:t>
            </a:fld>
            <a:endParaRPr lang="en-US"/>
          </a:p>
        </p:txBody>
      </p:sp>
      <p:sp>
        <p:nvSpPr>
          <p:cNvPr id="9" name="Footer Placeholder 4"/>
          <p:cNvSpPr>
            <a:spLocks noGrp="1"/>
          </p:cNvSpPr>
          <p:nvPr>
            <p:ph type="ftr" sz="quarter" idx="17"/>
          </p:nvPr>
        </p:nvSpPr>
        <p:spPr/>
        <p:txBody>
          <a:bodyPr/>
          <a:lstStyle>
            <a:lvl1pPr>
              <a:defRPr/>
            </a:lvl1pPr>
          </a:lstStyle>
          <a:p>
            <a:pPr>
              <a:defRPr/>
            </a:pPr>
            <a:endParaRPr lang="en-US"/>
          </a:p>
        </p:txBody>
      </p:sp>
      <p:sp>
        <p:nvSpPr>
          <p:cNvPr id="12" name="Slide Number Placeholder 5"/>
          <p:cNvSpPr>
            <a:spLocks noGrp="1"/>
          </p:cNvSpPr>
          <p:nvPr>
            <p:ph type="sldNum" sz="quarter" idx="18"/>
          </p:nvPr>
        </p:nvSpPr>
        <p:spPr/>
        <p:txBody>
          <a:bodyPr/>
          <a:lstStyle>
            <a:lvl1pPr>
              <a:defRPr/>
            </a:lvl1pPr>
          </a:lstStyle>
          <a:p>
            <a:pPr>
              <a:defRPr/>
            </a:pPr>
            <a:fld id="{6E625A16-2C94-4F8C-9B0C-10CDD5649B03}" type="slidenum">
              <a:rPr lang="en-US"/>
              <a:pPr>
                <a:defRPr/>
              </a:pPr>
              <a:t>‹#›</a:t>
            </a:fld>
            <a:endParaRPr lang="en-US"/>
          </a:p>
        </p:txBody>
      </p:sp>
    </p:spTree>
  </p:cSld>
  <p:clrMapOvr>
    <a:masterClrMapping/>
  </p:clrMapOvr>
  <p:transition xmlns:p14="http://schemas.microsoft.com/office/powerpoint/2010/mai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48C17EC6-4A84-4023-B7C0-548D077BA32D}" type="datetimeFigureOut">
              <a:rPr lang="en-US"/>
              <a:pPr>
                <a:defRPr/>
              </a:pPr>
              <a:t>4/25/12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C0AE280-511A-482D-86DD-BCEA0372F336}" type="slidenum">
              <a:rPr lang="en-US"/>
              <a:pPr>
                <a:defRPr/>
              </a:pPr>
              <a:t>‹#›</a:t>
            </a:fld>
            <a:endParaRPr lang="en-US"/>
          </a:p>
        </p:txBody>
      </p:sp>
    </p:spTree>
  </p:cSld>
  <p:clrMapOvr>
    <a:masterClrMapping/>
  </p:clrMapOvr>
  <p:transition xmlns:p14="http://schemas.microsoft.com/office/powerpoint/2010/main" spd="slow">
    <p:wip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3444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739775" y="2770188"/>
            <a:ext cx="7662863" cy="3267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100" b="1" smtClean="0">
                <a:solidFill>
                  <a:schemeClr val="tx1">
                    <a:lumMod val="50000"/>
                    <a:lumOff val="50000"/>
                  </a:schemeClr>
                </a:solidFill>
                <a:latin typeface="+mn-lt"/>
                <a:ea typeface="+mn-ea"/>
                <a:cs typeface="+mn-cs"/>
              </a:defRPr>
            </a:lvl1pPr>
          </a:lstStyle>
          <a:p>
            <a:pPr>
              <a:defRPr/>
            </a:pPr>
            <a:fld id="{7279BAA0-41D6-4B09-84CB-6EDC5770CE2B}" type="datetimeFigureOut">
              <a:rPr lang="en-US"/>
              <a:pPr>
                <a:defRPr/>
              </a:pPr>
              <a:t>4/25/12</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fontAlgn="auto">
              <a:spcBef>
                <a:spcPts val="0"/>
              </a:spcBef>
              <a:spcAft>
                <a:spcPts val="0"/>
              </a:spcAft>
              <a:defRPr sz="1100" b="1" smtClean="0">
                <a:solidFill>
                  <a:schemeClr val="tx1">
                    <a:lumMod val="50000"/>
                    <a:lumOff val="50000"/>
                  </a:schemeClr>
                </a:solidFill>
                <a:latin typeface="+mn-lt"/>
                <a:ea typeface="+mn-ea"/>
                <a:cs typeface="+mn-cs"/>
              </a:defRPr>
            </a:lvl1pPr>
          </a:lstStyle>
          <a:p>
            <a:pPr>
              <a:defRPr/>
            </a:pPr>
            <a:fld id="{E90B5BFF-5484-4FFB-B3E5-E9B77E87F7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8" r:id="rId3"/>
    <p:sldLayoutId id="2147483675" r:id="rId4"/>
    <p:sldLayoutId id="2147483674" r:id="rId5"/>
    <p:sldLayoutId id="2147483673" r:id="rId6"/>
    <p:sldLayoutId id="2147483672" r:id="rId7"/>
    <p:sldLayoutId id="2147483671" r:id="rId8"/>
    <p:sldLayoutId id="2147483670" r:id="rId9"/>
    <p:sldLayoutId id="2147483679" r:id="rId10"/>
    <p:sldLayoutId id="2147483680" r:id="rId11"/>
    <p:sldLayoutId id="2147483681" r:id="rId12"/>
    <p:sldLayoutId id="2147483682" r:id="rId13"/>
    <p:sldLayoutId id="2147483669" r:id="rId14"/>
    <p:sldLayoutId id="2147483683" r:id="rId15"/>
    <p:sldLayoutId id="2147483684" r:id="rId16"/>
  </p:sldLayoutIdLst>
  <p:transition xmlns:p14="http://schemas.microsoft.com/office/powerpoint/2010/main" spd="slow">
    <p:wipe/>
  </p:transition>
  <p:txStyles>
    <p:titleStyle>
      <a:lvl1pPr algn="ctr" rtl="0" fontAlgn="base">
        <a:spcBef>
          <a:spcPct val="0"/>
        </a:spcBef>
        <a:spcAft>
          <a:spcPct val="0"/>
        </a:spcAft>
        <a:defRPr sz="4600" kern="1200">
          <a:solidFill>
            <a:schemeClr val="bg1"/>
          </a:solidFill>
          <a:latin typeface="+mj-lt"/>
          <a:ea typeface="ＭＳ Ｐゴシック" pitchFamily="-72" charset="-128"/>
          <a:cs typeface="ＭＳ Ｐゴシック" pitchFamily="-72" charset="-128"/>
        </a:defRPr>
      </a:lvl1pPr>
      <a:lvl2pPr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2pPr>
      <a:lvl3pPr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3pPr>
      <a:lvl4pPr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4pPr>
      <a:lvl5pPr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5pPr>
      <a:lvl6pPr marL="457200"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6pPr>
      <a:lvl7pPr marL="914400"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7pPr>
      <a:lvl8pPr marL="1371600"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8pPr>
      <a:lvl9pPr marL="1828800" algn="ctr" rtl="0" fontAlgn="base">
        <a:spcBef>
          <a:spcPct val="0"/>
        </a:spcBef>
        <a:spcAft>
          <a:spcPct val="0"/>
        </a:spcAft>
        <a:defRPr sz="4600">
          <a:solidFill>
            <a:schemeClr val="bg1"/>
          </a:solidFill>
          <a:latin typeface="Calisto MT" pitchFamily="-72" charset="0"/>
          <a:ea typeface="ＭＳ Ｐゴシック" pitchFamily="-72" charset="-128"/>
          <a:cs typeface="ＭＳ Ｐゴシック" pitchFamily="-72" charset="-128"/>
        </a:defRPr>
      </a:lvl9pPr>
    </p:titleStyle>
    <p:bodyStyle>
      <a:lvl1pPr marL="342900" indent="-342900" algn="l" rtl="0" fontAlgn="base">
        <a:spcBef>
          <a:spcPts val="2000"/>
        </a:spcBef>
        <a:spcAft>
          <a:spcPct val="0"/>
        </a:spcAft>
        <a:buClr>
          <a:schemeClr val="accent1"/>
        </a:buClr>
        <a:buSzPct val="90000"/>
        <a:buFont typeface="Wingdings" pitchFamily="-72" charset="2"/>
        <a:buChar char="S"/>
        <a:defRPr sz="2200" kern="1200">
          <a:solidFill>
            <a:srgbClr val="595959"/>
          </a:solidFill>
          <a:latin typeface="+mn-lt"/>
          <a:ea typeface="ＭＳ Ｐゴシック" pitchFamily="-72" charset="-128"/>
          <a:cs typeface="ＭＳ Ｐゴシック" pitchFamily="-72" charset="-128"/>
        </a:defRPr>
      </a:lvl1pPr>
      <a:lvl2pPr marL="685800" indent="-336550" algn="l" rtl="0" fontAlgn="base">
        <a:spcBef>
          <a:spcPts val="600"/>
        </a:spcBef>
        <a:spcAft>
          <a:spcPct val="0"/>
        </a:spcAft>
        <a:buClr>
          <a:srgbClr val="C1F944"/>
        </a:buClr>
        <a:buSzPct val="90000"/>
        <a:buFont typeface="Wingdings" pitchFamily="-72" charset="2"/>
        <a:buChar char="S"/>
        <a:defRPr sz="2000" kern="1200">
          <a:solidFill>
            <a:srgbClr val="595959"/>
          </a:solidFill>
          <a:latin typeface="+mn-lt"/>
          <a:ea typeface="ＭＳ Ｐゴシック" pitchFamily="-72" charset="-128"/>
          <a:cs typeface="+mn-cs"/>
        </a:defRPr>
      </a:lvl2pPr>
      <a:lvl3pPr marL="1035050" indent="-349250" algn="l" rtl="0" fontAlgn="base">
        <a:spcBef>
          <a:spcPts val="600"/>
        </a:spcBef>
        <a:spcAft>
          <a:spcPct val="0"/>
        </a:spcAft>
        <a:buClr>
          <a:schemeClr val="accent1"/>
        </a:buClr>
        <a:buSzPct val="90000"/>
        <a:buFont typeface="Wingdings" pitchFamily="-72" charset="2"/>
        <a:buChar char="S"/>
        <a:defRPr kern="1200">
          <a:solidFill>
            <a:srgbClr val="595959"/>
          </a:solidFill>
          <a:latin typeface="+mn-lt"/>
          <a:ea typeface="ＭＳ Ｐゴシック" pitchFamily="-72" charset="-128"/>
          <a:cs typeface="+mn-cs"/>
        </a:defRPr>
      </a:lvl3pPr>
      <a:lvl4pPr marL="1371600" indent="-336550" algn="l" rtl="0" fontAlgn="base">
        <a:spcBef>
          <a:spcPts val="600"/>
        </a:spcBef>
        <a:spcAft>
          <a:spcPct val="0"/>
        </a:spcAft>
        <a:buClr>
          <a:srgbClr val="C1F944"/>
        </a:buClr>
        <a:buSzPct val="90000"/>
        <a:buFont typeface="Wingdings" pitchFamily="-72" charset="2"/>
        <a:buChar char="S"/>
        <a:defRPr kern="1200">
          <a:solidFill>
            <a:srgbClr val="595959"/>
          </a:solidFill>
          <a:latin typeface="+mn-lt"/>
          <a:ea typeface="ＭＳ Ｐゴシック" pitchFamily="-72" charset="-128"/>
          <a:cs typeface="+mn-cs"/>
        </a:defRPr>
      </a:lvl4pPr>
      <a:lvl5pPr marL="1720850" indent="-349250" algn="l" rtl="0" fontAlgn="base">
        <a:spcBef>
          <a:spcPts val="600"/>
        </a:spcBef>
        <a:spcAft>
          <a:spcPct val="0"/>
        </a:spcAft>
        <a:buClr>
          <a:schemeClr val="accent1"/>
        </a:buClr>
        <a:buSzPct val="90000"/>
        <a:buFont typeface="Wingdings" pitchFamily="-72" charset="2"/>
        <a:buChar char="S"/>
        <a:defRPr kern="1200">
          <a:solidFill>
            <a:srgbClr val="595959"/>
          </a:solidFill>
          <a:latin typeface="+mn-lt"/>
          <a:ea typeface="ＭＳ Ｐゴシック" pitchFamily="-72" charset="-128"/>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at.collegeboard.org/practice/sat-question-of-the-day"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3" Type="http://schemas.openxmlformats.org/officeDocument/2006/relationships/hyperlink" Target="http://www.brainyquote.com/quotes/topics.html" TargetMode="External"/><Relationship Id="rId4" Type="http://schemas.openxmlformats.org/officeDocument/2006/relationships/hyperlink" Target="http://www.saidwhat.co.uk/research" TargetMode="External"/><Relationship Id="rId5" Type="http://schemas.openxmlformats.org/officeDocument/2006/relationships/hyperlink" Target="http://www.quotationspage.com/qotd.html" TargetMode="External"/><Relationship Id="rId6" Type="http://schemas.openxmlformats.org/officeDocument/2006/relationships/hyperlink" Target="http://www.bartleby.com/quotations" TargetMode="External"/><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a:xfrm>
            <a:off x="457200" y="1295400"/>
            <a:ext cx="8228013" cy="1927225"/>
          </a:xfrm>
        </p:spPr>
        <p:txBody>
          <a:bodyPr/>
          <a:lstStyle/>
          <a:p>
            <a:pPr algn="l"/>
            <a:r>
              <a:rPr lang="en-US" smtClean="0"/>
              <a:t>Preparing for the SAT Writing Section</a:t>
            </a:r>
          </a:p>
        </p:txBody>
      </p:sp>
      <p:sp>
        <p:nvSpPr>
          <p:cNvPr id="3" name="Subtitle 2"/>
          <p:cNvSpPr>
            <a:spLocks noGrp="1"/>
          </p:cNvSpPr>
          <p:nvPr>
            <p:ph type="subTitle" idx="1"/>
          </p:nvPr>
        </p:nvSpPr>
        <p:spPr>
          <a:xfrm>
            <a:off x="457200" y="3308350"/>
            <a:ext cx="8228013" cy="1725613"/>
          </a:xfrm>
        </p:spPr>
        <p:txBody>
          <a:bodyPr rtlCol="0">
            <a:normAutofit fontScale="85000" lnSpcReduction="20000"/>
          </a:bodyPr>
          <a:lstStyle/>
          <a:p>
            <a:pPr algn="r" fontAlgn="auto">
              <a:spcAft>
                <a:spcPts val="0"/>
              </a:spcAft>
              <a:buFont typeface="Wingdings" pitchFamily="2" charset="2"/>
              <a:buNone/>
              <a:defRPr/>
            </a:pPr>
            <a:r>
              <a:rPr lang="en-US" sz="4600" dirty="0" smtClean="0">
                <a:ea typeface="+mn-ea"/>
                <a:cs typeface="+mn-cs"/>
              </a:rPr>
              <a:t>The Essay</a:t>
            </a:r>
          </a:p>
          <a:p>
            <a:pPr algn="r" fontAlgn="auto">
              <a:spcAft>
                <a:spcPts val="0"/>
              </a:spcAft>
              <a:buFont typeface="Wingdings" pitchFamily="2" charset="2"/>
              <a:buNone/>
              <a:defRPr/>
            </a:pPr>
            <a:endParaRPr lang="en-US" sz="3600" dirty="0" smtClean="0">
              <a:ea typeface="+mn-ea"/>
              <a:cs typeface="+mn-cs"/>
            </a:endParaRPr>
          </a:p>
          <a:p>
            <a:pPr algn="r" fontAlgn="auto">
              <a:spcAft>
                <a:spcPts val="0"/>
              </a:spcAft>
              <a:buFont typeface="Wingdings" pitchFamily="2" charset="2"/>
              <a:buNone/>
              <a:defRPr/>
            </a:pPr>
            <a:endParaRPr lang="en-US" sz="3600" dirty="0">
              <a:ea typeface="+mn-ea"/>
              <a:cs typeface="+mn-cs"/>
            </a:endParaRPr>
          </a:p>
          <a:p>
            <a:pPr algn="r" fontAlgn="auto">
              <a:spcAft>
                <a:spcPts val="0"/>
              </a:spcAft>
              <a:buFont typeface="Wingdings" pitchFamily="2" charset="2"/>
              <a:buNone/>
              <a:defRPr/>
            </a:pPr>
            <a:r>
              <a:rPr lang="en-US" sz="3600" dirty="0" smtClean="0">
                <a:solidFill>
                  <a:schemeClr val="bg2"/>
                </a:solidFill>
                <a:ea typeface="+mn-ea"/>
                <a:cs typeface="+mn-cs"/>
              </a:rPr>
              <a:t>Mr. Neff</a:t>
            </a:r>
            <a:endParaRPr lang="en-US" sz="3600" dirty="0">
              <a:solidFill>
                <a:schemeClr val="bg2"/>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A Score of 2</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A 2 is “seriously limited” and demonstrates “little mastery”. Additionally, it’s flawed by ONE OR MORE of the following weaknesses:</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“develops a point of view that is vague or seriously limited” and provides “inappropriate or insufficient examples…to support its position”</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“is poorly organized…or demonstrates serious problems with coherence or progression of ideas”</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Uses “very limited vocabulary or incorrect word choice”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“frequent problems in sentence structure”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“contains errors in grammar…so serious that meaning is somewhat obscured”</a:t>
            </a:r>
            <a:endParaRPr lang="en-US"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 Sample Essays</a:t>
            </a:r>
            <a:endParaRPr lang="en-US" dirty="0"/>
          </a:p>
        </p:txBody>
      </p:sp>
      <p:sp>
        <p:nvSpPr>
          <p:cNvPr id="3" name="Content Placeholder 2"/>
          <p:cNvSpPr>
            <a:spLocks noGrp="1"/>
          </p:cNvSpPr>
          <p:nvPr>
            <p:ph idx="1"/>
          </p:nvPr>
        </p:nvSpPr>
        <p:spPr>
          <a:xfrm>
            <a:off x="739775" y="2188616"/>
            <a:ext cx="7662863" cy="3848647"/>
          </a:xfrm>
        </p:spPr>
        <p:txBody>
          <a:bodyPr/>
          <a:lstStyle/>
          <a:p>
            <a:r>
              <a:rPr lang="en-US" dirty="0" smtClean="0"/>
              <a:t>Read sample U, sample W, and sample Y. One of these is a 2, one is a 4, and one is a 6. Assign a score to each essay. Be able to explain </a:t>
            </a:r>
            <a:r>
              <a:rPr lang="en-US" i="1" dirty="0" smtClean="0"/>
              <a:t>why</a:t>
            </a:r>
            <a:r>
              <a:rPr lang="en-US" dirty="0" smtClean="0"/>
              <a:t> you assigned the score that you did.</a:t>
            </a:r>
          </a:p>
          <a:p>
            <a:r>
              <a:rPr lang="en-US" dirty="0" smtClean="0"/>
              <a:t>Discuss scores.</a:t>
            </a:r>
          </a:p>
        </p:txBody>
      </p:sp>
    </p:spTree>
    <p:extLst>
      <p:ext uri="{BB962C8B-B14F-4D97-AF65-F5344CB8AC3E}">
        <p14:creationId xmlns:p14="http://schemas.microsoft.com/office/powerpoint/2010/main" val="339798146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SAT Essay: The Prompt</a:t>
            </a:r>
            <a:br>
              <a:rPr lang="en-US" smtClean="0"/>
            </a:br>
            <a:r>
              <a:rPr lang="en-US" smtClean="0"/>
              <a:t>(p. 320)</a:t>
            </a:r>
          </a:p>
        </p:txBody>
      </p:sp>
      <p:sp>
        <p:nvSpPr>
          <p:cNvPr id="3" name="Content Placeholder 2"/>
          <p:cNvSpPr>
            <a:spLocks noGrp="1"/>
          </p:cNvSpPr>
          <p:nvPr>
            <p:ph idx="1"/>
          </p:nvPr>
        </p:nvSpPr>
        <p:spPr/>
        <p:txBody>
          <a:bodyPr/>
          <a:lstStyle/>
          <a:p>
            <a:r>
              <a:rPr lang="en-US" smtClean="0"/>
              <a:t>You will be given a quote. </a:t>
            </a:r>
          </a:p>
          <a:p>
            <a:r>
              <a:rPr lang="en-US" smtClean="0"/>
              <a:t>You’ll then be asked to answer a question about the quote. </a:t>
            </a:r>
          </a:p>
          <a:p>
            <a:r>
              <a:rPr lang="en-US" smtClean="0"/>
              <a:t>To answer this question, you must state your position and then support this position with varied and specific examples.</a:t>
            </a:r>
          </a:p>
          <a:p>
            <a:pPr lvl="1"/>
            <a:r>
              <a:rPr lang="en-US" smtClean="0"/>
              <a:t>Examples can come from your personal experience, literature, history, current events, and/or popular culture. </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t>SAT Essay: Sample Prompt </a:t>
            </a:r>
            <a:br>
              <a:rPr lang="en-US" smtClean="0"/>
            </a:br>
            <a:r>
              <a:rPr lang="en-US" smtClean="0"/>
              <a:t>(p. 321)</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“If we rest, we rust.” This statement is certainly true; inactivity and lack of exertion over time can cause our skills to deteriorate through disuse. In fact, people who have ceased practicing an activity for a long period and who attempt to take it up again frequently are thwarted in doing so because of the decline of their skills.</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Do you think that rest has a detrimental effect on us and that we must keep active to avoid losing our edge? Plan and write an essay in which you explain your position on this issue. You may use examples from history, literature, popular culture, current events, or personal experience to support your position.</a:t>
            </a:r>
            <a:endParaRPr lang="en-US" dirty="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t>How to Write an Essay in 25 Minutes (p. 321-326)</a:t>
            </a:r>
          </a:p>
        </p:txBody>
      </p:sp>
      <p:sp>
        <p:nvSpPr>
          <p:cNvPr id="3" name="Content Placeholder 2"/>
          <p:cNvSpPr>
            <a:spLocks noGrp="1"/>
          </p:cNvSpPr>
          <p:nvPr>
            <p:ph idx="1"/>
          </p:nvPr>
        </p:nvSpPr>
        <p:spPr/>
        <p:txBody>
          <a:bodyPr/>
          <a:lstStyle/>
          <a:p>
            <a:r>
              <a:rPr lang="en-US" smtClean="0"/>
              <a:t>The following slides will take you through what you should be doing during </a:t>
            </a:r>
            <a:r>
              <a:rPr lang="en-US" i="1" smtClean="0"/>
              <a:t>each minute</a:t>
            </a:r>
            <a:r>
              <a:rPr lang="en-US" smtClean="0"/>
              <a:t> of the 25 you’re allotted to write the SAT Essay.</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t>Minute One: Analyze the Prompt</a:t>
            </a:r>
          </a:p>
        </p:txBody>
      </p:sp>
      <p:sp>
        <p:nvSpPr>
          <p:cNvPr id="3" name="Content Placeholder 2"/>
          <p:cNvSpPr>
            <a:spLocks noGrp="1"/>
          </p:cNvSpPr>
          <p:nvPr>
            <p:ph idx="1"/>
          </p:nvPr>
        </p:nvSpPr>
        <p:spPr>
          <a:xfrm>
            <a:off x="739775" y="2259013"/>
            <a:ext cx="7662863" cy="4254500"/>
          </a:xfrm>
        </p:spPr>
        <p:txBody>
          <a:bodyPr rtlCol="0">
            <a:normAutofit fontScale="85000" lnSpcReduction="10000"/>
          </a:bodyPr>
          <a:lstStyle/>
          <a:p>
            <a:pPr fontAlgn="auto">
              <a:spcAft>
                <a:spcPts val="0"/>
              </a:spcAft>
              <a:buFont typeface="Wingdings" pitchFamily="2" charset="2"/>
              <a:buChar char="S"/>
              <a:defRPr/>
            </a:pPr>
            <a:r>
              <a:rPr lang="en-US" dirty="0">
                <a:solidFill>
                  <a:schemeClr val="tx1">
                    <a:lumMod val="65000"/>
                    <a:lumOff val="35000"/>
                  </a:schemeClr>
                </a:solidFill>
                <a:ea typeface="+mn-ea"/>
                <a:cs typeface="+mn-cs"/>
              </a:rPr>
              <a:t>“If we rest, we rust.” This statement is certainly true; inactivity and lack of exertion over time can cause our skills to deteriorate through disuse. In fact, people who have ceased practicing an activity for a long period and who attempt to take it up again frequently are thwarted in doing so because of the decline of their skills</a:t>
            </a:r>
            <a:r>
              <a:rPr lang="en-US" dirty="0" smtClean="0">
                <a:solidFill>
                  <a:schemeClr val="tx1">
                    <a:lumMod val="65000"/>
                    <a:lumOff val="35000"/>
                  </a:schemeClr>
                </a:solidFill>
                <a:ea typeface="+mn-ea"/>
                <a:cs typeface="+mn-cs"/>
              </a:rPr>
              <a:t>.</a:t>
            </a:r>
            <a:endParaRPr lang="en-US" dirty="0">
              <a:solidFill>
                <a:schemeClr val="tx1">
                  <a:lumMod val="65000"/>
                  <a:lumOff val="35000"/>
                </a:schemeClr>
              </a:solidFill>
              <a:ea typeface="+mn-ea"/>
              <a:cs typeface="+mn-cs"/>
            </a:endParaRPr>
          </a:p>
          <a:p>
            <a:pPr fontAlgn="auto">
              <a:spcAft>
                <a:spcPts val="0"/>
              </a:spcAft>
              <a:buFont typeface="Wingdings" pitchFamily="2" charset="2"/>
              <a:buChar char="S"/>
              <a:defRPr/>
            </a:pPr>
            <a:r>
              <a:rPr lang="en-US" dirty="0">
                <a:solidFill>
                  <a:schemeClr val="tx1">
                    <a:lumMod val="65000"/>
                    <a:lumOff val="35000"/>
                  </a:schemeClr>
                </a:solidFill>
                <a:ea typeface="+mn-ea"/>
                <a:cs typeface="+mn-cs"/>
              </a:rPr>
              <a:t>Do you think that rest has a detrimental effect on us and that we must keep active to avoid losing our edge? Plan and write an essay in which you explain your position on this issue. You may use examples from history, literature, popular culture, current events, or personal experience to support your position</a:t>
            </a:r>
            <a:r>
              <a:rPr lang="en-US" dirty="0" smtClean="0">
                <a:solidFill>
                  <a:schemeClr val="tx1">
                    <a:lumMod val="65000"/>
                    <a:lumOff val="35000"/>
                  </a:schemeClr>
                </a:solidFill>
                <a:ea typeface="+mn-ea"/>
                <a:cs typeface="+mn-cs"/>
              </a:rPr>
              <a:t>.</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Ask yourself: what exactly is this prompt asking me to do? Underline the question(s) and given task(s)</a:t>
            </a:r>
            <a:r>
              <a:rPr lang="en-US" dirty="0" smtClean="0">
                <a:solidFill>
                  <a:schemeClr val="tx1">
                    <a:lumMod val="65000"/>
                    <a:lumOff val="35000"/>
                  </a:schemeClr>
                </a:solidFill>
                <a:ea typeface="+mn-ea"/>
              </a:rPr>
              <a:t>: </a:t>
            </a:r>
            <a:r>
              <a:rPr lang="en-US" b="1" u="sng" dirty="0">
                <a:solidFill>
                  <a:schemeClr val="tx1">
                    <a:lumMod val="65000"/>
                    <a:lumOff val="35000"/>
                  </a:schemeClr>
                </a:solidFill>
                <a:ea typeface="+mn-ea"/>
              </a:rPr>
              <a:t>Do you think that rest has a detrimental effect on us and that we must keep active to avoid losing our edge?</a:t>
            </a:r>
            <a:r>
              <a:rPr lang="en-US" b="1" dirty="0">
                <a:solidFill>
                  <a:schemeClr val="tx1">
                    <a:lumMod val="65000"/>
                    <a:lumOff val="35000"/>
                  </a:schemeClr>
                </a:solidFill>
                <a:ea typeface="+mn-ea"/>
              </a:rPr>
              <a:t> Plan and </a:t>
            </a:r>
            <a:r>
              <a:rPr lang="en-US" b="1" u="sng" dirty="0">
                <a:solidFill>
                  <a:schemeClr val="tx1">
                    <a:lumMod val="65000"/>
                    <a:lumOff val="35000"/>
                  </a:schemeClr>
                </a:solidFill>
                <a:ea typeface="+mn-ea"/>
              </a:rPr>
              <a:t>write an essay in which you explain your position on this issue. </a:t>
            </a:r>
            <a:r>
              <a:rPr lang="en-US" b="1" i="1" u="sng" dirty="0" smtClean="0">
                <a:solidFill>
                  <a:schemeClr val="tx1">
                    <a:lumMod val="65000"/>
                    <a:lumOff val="35000"/>
                  </a:schemeClr>
                </a:solidFill>
                <a:ea typeface="+mn-ea"/>
              </a:rPr>
              <a:t> </a:t>
            </a:r>
            <a:endParaRPr lang="en-US" b="1" i="1" u="sng" dirty="0">
              <a:solidFill>
                <a:schemeClr val="tx1">
                  <a:lumMod val="65000"/>
                  <a:lumOff val="35000"/>
                </a:schemeClr>
              </a:solidFill>
              <a:ea typeface="+mn-ea"/>
            </a:endParaRPr>
          </a:p>
          <a:p>
            <a:pPr fontAlgn="auto">
              <a:spcAft>
                <a:spcPts val="0"/>
              </a:spcAft>
              <a:buFont typeface="Wingdings" pitchFamily="2" charset="2"/>
              <a:buChar char="S"/>
              <a:defRPr/>
            </a:pPr>
            <a:endParaRPr lang="en-US" b="1" dirty="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Minute Two: Brainstorm</a:t>
            </a:r>
          </a:p>
        </p:txBody>
      </p:sp>
      <p:sp>
        <p:nvSpPr>
          <p:cNvPr id="3" name="Content Placeholder 2"/>
          <p:cNvSpPr>
            <a:spLocks noGrp="1"/>
          </p:cNvSpPr>
          <p:nvPr>
            <p:ph idx="1"/>
          </p:nvPr>
        </p:nvSpPr>
        <p:spPr>
          <a:xfrm>
            <a:off x="739775" y="1069975"/>
            <a:ext cx="7662863" cy="4967288"/>
          </a:xfrm>
        </p:spPr>
        <p:txBody>
          <a:bodyPr rtlCol="0">
            <a:normAutofit lnSpcReduction="10000"/>
          </a:bodyPr>
          <a:lstStyle/>
          <a:p>
            <a:pPr fontAlgn="auto">
              <a:spcAft>
                <a:spcPts val="0"/>
              </a:spcAft>
              <a:buFont typeface="Wingdings" pitchFamily="2" charset="2"/>
              <a:buChar char="S"/>
              <a:defRPr/>
            </a:pPr>
            <a:r>
              <a:rPr lang="en-US" dirty="0" smtClean="0">
                <a:solidFill>
                  <a:srgbClr val="BBD7F8"/>
                </a:solidFill>
                <a:ea typeface="+mn-ea"/>
                <a:cs typeface="+mn-cs"/>
              </a:rPr>
              <a:t>Brainstorm potential examples you could use that are connected to </a:t>
            </a:r>
            <a:r>
              <a:rPr lang="en-US" dirty="0" smtClean="0">
                <a:solidFill>
                  <a:schemeClr val="bg2"/>
                </a:solidFill>
                <a:ea typeface="+mn-ea"/>
                <a:cs typeface="+mn-cs"/>
              </a:rPr>
              <a:t>the prompt: </a:t>
            </a:r>
            <a:r>
              <a:rPr lang="en-US" b="1" u="sng" dirty="0">
                <a:solidFill>
                  <a:schemeClr val="bg2"/>
                </a:solidFill>
                <a:ea typeface="+mn-ea"/>
                <a:cs typeface="+mn-cs"/>
              </a:rPr>
              <a:t>Do you think that rest has a </a:t>
            </a:r>
            <a:r>
              <a:rPr lang="en-US" b="1" u="sng" dirty="0">
                <a:solidFill>
                  <a:srgbClr val="BBD7F8"/>
                </a:solidFill>
                <a:ea typeface="+mn-ea"/>
                <a:cs typeface="+mn-cs"/>
              </a:rPr>
              <a:t>detrim</a:t>
            </a:r>
            <a:r>
              <a:rPr lang="en-US" b="1" u="sng" dirty="0">
                <a:solidFill>
                  <a:schemeClr val="bg2"/>
                </a:solidFill>
                <a:ea typeface="+mn-ea"/>
                <a:cs typeface="+mn-cs"/>
              </a:rPr>
              <a:t>ental effect on us and that we must keep active to </a:t>
            </a:r>
            <a:r>
              <a:rPr lang="en-US" b="1" u="sng" dirty="0">
                <a:solidFill>
                  <a:schemeClr val="tx1">
                    <a:lumMod val="65000"/>
                    <a:lumOff val="35000"/>
                  </a:schemeClr>
                </a:solidFill>
                <a:ea typeface="+mn-ea"/>
                <a:cs typeface="+mn-cs"/>
              </a:rPr>
              <a:t>avoid losing our edge?</a:t>
            </a:r>
            <a:r>
              <a:rPr lang="en-US" b="1" dirty="0">
                <a:solidFill>
                  <a:schemeClr val="tx1">
                    <a:lumMod val="65000"/>
                    <a:lumOff val="35000"/>
                  </a:schemeClr>
                </a:solidFill>
                <a:ea typeface="+mn-ea"/>
                <a:cs typeface="+mn-cs"/>
              </a:rPr>
              <a:t> </a:t>
            </a:r>
            <a:endParaRPr lang="en-US" b="1"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u="sng" dirty="0" smtClean="0">
                <a:solidFill>
                  <a:schemeClr val="tx1">
                    <a:lumMod val="65000"/>
                    <a:lumOff val="35000"/>
                  </a:schemeClr>
                </a:solidFill>
                <a:ea typeface="+mn-ea"/>
                <a:cs typeface="+mn-cs"/>
              </a:rPr>
              <a:t>Personal experience:</a:t>
            </a:r>
            <a:r>
              <a:rPr lang="en-US" dirty="0" smtClean="0">
                <a:solidFill>
                  <a:schemeClr val="tx1">
                    <a:lumMod val="65000"/>
                    <a:lumOff val="35000"/>
                  </a:schemeClr>
                </a:solidFill>
                <a:ea typeface="+mn-ea"/>
                <a:cs typeface="+mn-cs"/>
              </a:rPr>
              <a:t> example #1: rest is necessary to avoid injury: stay active with running, swimming, etc. but rest is necessary to improve and to avoid injury (</a:t>
            </a:r>
            <a:r>
              <a:rPr lang="en-US" dirty="0" err="1" smtClean="0">
                <a:solidFill>
                  <a:schemeClr val="tx1">
                    <a:lumMod val="65000"/>
                    <a:lumOff val="35000"/>
                  </a:schemeClr>
                </a:solidFill>
                <a:ea typeface="+mn-ea"/>
                <a:cs typeface="+mn-cs"/>
              </a:rPr>
              <a:t>overtrained</a:t>
            </a:r>
            <a:r>
              <a:rPr lang="en-US" dirty="0" smtClean="0">
                <a:solidFill>
                  <a:schemeClr val="tx1">
                    <a:lumMod val="65000"/>
                    <a:lumOff val="35000"/>
                  </a:schemeClr>
                </a:solidFill>
                <a:ea typeface="+mn-ea"/>
                <a:cs typeface="+mn-cs"/>
              </a:rPr>
              <a:t> for half marathon: injured) </a:t>
            </a:r>
            <a:r>
              <a:rPr lang="en-US" b="1" dirty="0" smtClean="0">
                <a:solidFill>
                  <a:schemeClr val="tx1">
                    <a:lumMod val="65000"/>
                    <a:lumOff val="35000"/>
                  </a:schemeClr>
                </a:solidFill>
                <a:ea typeface="+mn-ea"/>
                <a:cs typeface="+mn-cs"/>
              </a:rPr>
              <a:t>[opposes prompt]; </a:t>
            </a:r>
            <a:r>
              <a:rPr lang="en-US" dirty="0" smtClean="0">
                <a:solidFill>
                  <a:schemeClr val="tx1">
                    <a:lumMod val="65000"/>
                    <a:lumOff val="35000"/>
                  </a:schemeClr>
                </a:solidFill>
                <a:ea typeface="+mn-ea"/>
                <a:cs typeface="+mn-cs"/>
              </a:rPr>
              <a:t>example #2: rest is necessary to avoid mental “burnout” as well: took graduate classes for 6 years in a row, and although I did well, the classes became more about the credits and less about actual learning. Similarly, consider “senioritis” with students, and how ready they are for a break from schooling. </a:t>
            </a:r>
            <a:r>
              <a:rPr lang="en-US" b="1" dirty="0" smtClean="0">
                <a:solidFill>
                  <a:schemeClr val="tx1">
                    <a:lumMod val="65000"/>
                    <a:lumOff val="35000"/>
                  </a:schemeClr>
                </a:solidFill>
                <a:ea typeface="+mn-ea"/>
                <a:cs typeface="+mn-cs"/>
              </a:rPr>
              <a:t>[opposes prompt]</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t>Brainstorming continued</a:t>
            </a:r>
          </a:p>
        </p:txBody>
      </p:sp>
      <p:sp>
        <p:nvSpPr>
          <p:cNvPr id="3" name="Content Placeholder 2"/>
          <p:cNvSpPr>
            <a:spLocks noGrp="1"/>
          </p:cNvSpPr>
          <p:nvPr>
            <p:ph idx="1"/>
          </p:nvPr>
        </p:nvSpPr>
        <p:spPr>
          <a:xfrm>
            <a:off x="739775" y="1298575"/>
            <a:ext cx="7662863" cy="4738688"/>
          </a:xfrm>
        </p:spPr>
        <p:txBody>
          <a:bodyPr rtlCol="0">
            <a:normAutofit fontScale="77500" lnSpcReduction="20000"/>
          </a:bodyPr>
          <a:lstStyle/>
          <a:p>
            <a:pPr fontAlgn="auto">
              <a:spcAft>
                <a:spcPts val="0"/>
              </a:spcAft>
              <a:buFont typeface="Wingdings" pitchFamily="2" charset="2"/>
              <a:buChar char="S"/>
              <a:defRPr/>
            </a:pPr>
            <a:r>
              <a:rPr lang="en-US" u="sng" dirty="0">
                <a:solidFill>
                  <a:schemeClr val="bg1">
                    <a:lumMod val="85000"/>
                  </a:schemeClr>
                </a:solidFill>
                <a:ea typeface="+mn-ea"/>
                <a:cs typeface="+mn-cs"/>
              </a:rPr>
              <a:t>Current events:</a:t>
            </a:r>
            <a:r>
              <a:rPr lang="en-US" dirty="0">
                <a:solidFill>
                  <a:schemeClr val="bg1">
                    <a:lumMod val="85000"/>
                  </a:schemeClr>
                </a:solidFill>
                <a:ea typeface="+mn-ea"/>
                <a:cs typeface="+mn-cs"/>
              </a:rPr>
              <a:t> </a:t>
            </a:r>
            <a:endParaRPr lang="en-US" u="sng" dirty="0">
              <a:solidFill>
                <a:schemeClr val="bg1">
                  <a:lumMod val="85000"/>
                </a:schemeClr>
              </a:solidFill>
              <a:ea typeface="+mn-ea"/>
              <a:cs typeface="+mn-cs"/>
            </a:endParaRPr>
          </a:p>
          <a:p>
            <a:pPr fontAlgn="auto">
              <a:spcAft>
                <a:spcPts val="0"/>
              </a:spcAft>
              <a:buFont typeface="Wingdings" pitchFamily="2" charset="2"/>
              <a:buChar char="S"/>
              <a:defRPr/>
            </a:pPr>
            <a:r>
              <a:rPr lang="en-US" u="sng" dirty="0">
                <a:solidFill>
                  <a:schemeClr val="accent3">
                    <a:lumMod val="40000"/>
                    <a:lumOff val="60000"/>
                  </a:schemeClr>
                </a:solidFill>
                <a:ea typeface="+mn-ea"/>
                <a:cs typeface="+mn-cs"/>
              </a:rPr>
              <a:t>Literature:</a:t>
            </a:r>
          </a:p>
          <a:p>
            <a:pPr fontAlgn="auto">
              <a:spcAft>
                <a:spcPts val="0"/>
              </a:spcAft>
              <a:buFont typeface="Wingdings" pitchFamily="2" charset="2"/>
              <a:buChar char="S"/>
              <a:defRPr/>
            </a:pPr>
            <a:r>
              <a:rPr lang="en-US" u="sng" dirty="0">
                <a:solidFill>
                  <a:schemeClr val="tx1">
                    <a:lumMod val="65000"/>
                    <a:lumOff val="35000"/>
                  </a:schemeClr>
                </a:solidFill>
                <a:ea typeface="+mn-ea"/>
                <a:cs typeface="+mn-cs"/>
              </a:rPr>
              <a:t>History:</a:t>
            </a:r>
          </a:p>
          <a:p>
            <a:pPr fontAlgn="auto">
              <a:spcAft>
                <a:spcPts val="0"/>
              </a:spcAft>
              <a:buFont typeface="Wingdings" pitchFamily="2" charset="2"/>
              <a:buChar char="S"/>
              <a:defRPr/>
            </a:pPr>
            <a:r>
              <a:rPr lang="en-US" u="sng" dirty="0">
                <a:solidFill>
                  <a:schemeClr val="tx1">
                    <a:lumMod val="65000"/>
                    <a:lumOff val="35000"/>
                  </a:schemeClr>
                </a:solidFill>
                <a:ea typeface="+mn-ea"/>
                <a:cs typeface="+mn-cs"/>
              </a:rPr>
              <a:t>Sports and activities</a:t>
            </a:r>
            <a:r>
              <a:rPr lang="en-US" u="sng" dirty="0" smtClean="0">
                <a:solidFill>
                  <a:schemeClr val="tx1">
                    <a:lumMod val="65000"/>
                    <a:lumOff val="35000"/>
                  </a:schemeClr>
                </a:solidFill>
                <a:ea typeface="+mn-ea"/>
                <a:cs typeface="+mn-cs"/>
              </a:rPr>
              <a:t>:</a:t>
            </a:r>
            <a:r>
              <a:rPr lang="en-US" dirty="0" smtClean="0">
                <a:solidFill>
                  <a:schemeClr val="tx1">
                    <a:lumMod val="65000"/>
                    <a:lumOff val="35000"/>
                  </a:schemeClr>
                </a:solidFill>
                <a:ea typeface="+mn-ea"/>
                <a:cs typeface="+mn-cs"/>
              </a:rPr>
              <a:t> even professional athletes—the most well-conditioned human beings in the world—require rest to avoid injury, and they still get hurt. Consider the short professional life of an NFL </a:t>
            </a:r>
            <a:r>
              <a:rPr lang="en-US" dirty="0" err="1" smtClean="0">
                <a:solidFill>
                  <a:schemeClr val="tx1">
                    <a:lumMod val="65000"/>
                    <a:lumOff val="35000"/>
                  </a:schemeClr>
                </a:solidFill>
                <a:ea typeface="+mn-ea"/>
                <a:cs typeface="+mn-cs"/>
              </a:rPr>
              <a:t>runningback</a:t>
            </a:r>
            <a:r>
              <a:rPr lang="en-US" dirty="0" smtClean="0">
                <a:solidFill>
                  <a:schemeClr val="tx1">
                    <a:lumMod val="65000"/>
                    <a:lumOff val="35000"/>
                  </a:schemeClr>
                </a:solidFill>
                <a:ea typeface="+mn-ea"/>
                <a:cs typeface="+mn-cs"/>
              </a:rPr>
              <a:t> for example, and how few games are played in an NFL season (in fact, current event: players opposing the proposal of adding games to the season). </a:t>
            </a:r>
            <a:r>
              <a:rPr lang="en-US" b="1" dirty="0" smtClean="0">
                <a:solidFill>
                  <a:schemeClr val="tx1">
                    <a:lumMod val="65000"/>
                    <a:lumOff val="35000"/>
                  </a:schemeClr>
                </a:solidFill>
                <a:ea typeface="+mn-ea"/>
                <a:cs typeface="+mn-cs"/>
              </a:rPr>
              <a:t>[opposes prompt]</a:t>
            </a:r>
            <a:endParaRPr lang="en-US" u="sng" dirty="0">
              <a:solidFill>
                <a:schemeClr val="tx1">
                  <a:lumMod val="65000"/>
                  <a:lumOff val="35000"/>
                </a:schemeClr>
              </a:solidFill>
              <a:ea typeface="+mn-ea"/>
              <a:cs typeface="+mn-cs"/>
            </a:endParaRPr>
          </a:p>
          <a:p>
            <a:pPr fontAlgn="auto">
              <a:spcAft>
                <a:spcPts val="0"/>
              </a:spcAft>
              <a:buFont typeface="Wingdings" pitchFamily="2" charset="2"/>
              <a:buChar char="S"/>
              <a:defRPr/>
            </a:pPr>
            <a:r>
              <a:rPr lang="en-US" u="sng" dirty="0">
                <a:solidFill>
                  <a:schemeClr val="tx1">
                    <a:lumMod val="65000"/>
                    <a:lumOff val="35000"/>
                  </a:schemeClr>
                </a:solidFill>
                <a:ea typeface="+mn-ea"/>
                <a:cs typeface="+mn-cs"/>
              </a:rPr>
              <a:t>The arts:</a:t>
            </a:r>
          </a:p>
          <a:p>
            <a:pPr fontAlgn="auto">
              <a:spcAft>
                <a:spcPts val="0"/>
              </a:spcAft>
              <a:buFont typeface="Wingdings" pitchFamily="2" charset="2"/>
              <a:buChar char="S"/>
              <a:defRPr/>
            </a:pPr>
            <a:r>
              <a:rPr lang="en-US" u="sng" dirty="0">
                <a:solidFill>
                  <a:schemeClr val="tx1">
                    <a:lumMod val="65000"/>
                    <a:lumOff val="35000"/>
                  </a:schemeClr>
                </a:solidFill>
                <a:ea typeface="+mn-ea"/>
                <a:cs typeface="+mn-cs"/>
              </a:rPr>
              <a:t>Science and technology</a:t>
            </a:r>
            <a:r>
              <a:rPr lang="en-US" u="sng" dirty="0" smtClean="0">
                <a:solidFill>
                  <a:schemeClr val="tx1">
                    <a:lumMod val="65000"/>
                    <a:lumOff val="35000"/>
                  </a:schemeClr>
                </a:solidFill>
                <a:ea typeface="+mn-ea"/>
                <a:cs typeface="+mn-cs"/>
              </a:rPr>
              <a:t>:</a:t>
            </a:r>
            <a:r>
              <a:rPr lang="en-US" dirty="0" smtClean="0">
                <a:solidFill>
                  <a:schemeClr val="tx1">
                    <a:lumMod val="65000"/>
                    <a:lumOff val="35000"/>
                  </a:schemeClr>
                </a:solidFill>
                <a:ea typeface="+mn-ea"/>
                <a:cs typeface="+mn-cs"/>
              </a:rPr>
              <a:t> consider current society and its rapid technological growth; the concept of the “singularity” where technological growth has become exponential, increasing at an increasing rate. Ray </a:t>
            </a:r>
            <a:r>
              <a:rPr lang="en-US" dirty="0" err="1" smtClean="0">
                <a:solidFill>
                  <a:schemeClr val="tx1">
                    <a:lumMod val="65000"/>
                    <a:lumOff val="35000"/>
                  </a:schemeClr>
                </a:solidFill>
                <a:ea typeface="+mn-ea"/>
                <a:cs typeface="+mn-cs"/>
              </a:rPr>
              <a:t>Kurzweil’s</a:t>
            </a:r>
            <a:r>
              <a:rPr lang="en-US" dirty="0" smtClean="0">
                <a:solidFill>
                  <a:schemeClr val="tx1">
                    <a:lumMod val="65000"/>
                    <a:lumOff val="35000"/>
                  </a:schemeClr>
                </a:solidFill>
                <a:ea typeface="+mn-ea"/>
                <a:cs typeface="+mn-cs"/>
              </a:rPr>
              <a:t> theory that we’ll reach a point in only a few decades where technological advancement is so significant that it changes the way our society functions. </a:t>
            </a:r>
            <a:r>
              <a:rPr lang="en-US" b="1" dirty="0" smtClean="0">
                <a:solidFill>
                  <a:schemeClr val="tx1">
                    <a:lumMod val="65000"/>
                    <a:lumOff val="35000"/>
                  </a:schemeClr>
                </a:solidFill>
                <a:ea typeface="+mn-ea"/>
                <a:cs typeface="+mn-cs"/>
              </a:rPr>
              <a:t>[favors prompt]</a:t>
            </a:r>
            <a:endParaRPr lang="en-US" u="sng" dirty="0">
              <a:solidFill>
                <a:schemeClr val="tx1">
                  <a:lumMod val="65000"/>
                  <a:lumOff val="35000"/>
                </a:schemeClr>
              </a:solidFill>
              <a:ea typeface="+mn-ea"/>
              <a:cs typeface="+mn-cs"/>
            </a:endParaRPr>
          </a:p>
          <a:p>
            <a:pPr fontAlgn="auto">
              <a:spcAft>
                <a:spcPts val="0"/>
              </a:spcAft>
              <a:buFont typeface="Wingdings" pitchFamily="2" charset="2"/>
              <a:buChar char="S"/>
              <a:defRPr/>
            </a:pPr>
            <a:endParaRPr lang="en-US" dirty="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t>Minute Three: Take a Stand (Write your Thesis)</a:t>
            </a:r>
          </a:p>
        </p:txBody>
      </p:sp>
      <p:sp>
        <p:nvSpPr>
          <p:cNvPr id="3" name="Content Placeholder 2"/>
          <p:cNvSpPr>
            <a:spLocks noGrp="1"/>
          </p:cNvSpPr>
          <p:nvPr>
            <p:ph idx="1"/>
          </p:nvPr>
        </p:nvSpPr>
        <p:spPr/>
        <p:txBody>
          <a:bodyPr rtlCol="0">
            <a:normAutofit fontScale="85000" lnSpcReduction="2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Look at your evidence and decide what position you are going to take in response to the prompt; will you support it or oppose it? Keep in mind that what you </a:t>
            </a:r>
            <a:r>
              <a:rPr lang="en-US" i="1" dirty="0" smtClean="0">
                <a:solidFill>
                  <a:schemeClr val="tx1">
                    <a:lumMod val="65000"/>
                    <a:lumOff val="35000"/>
                  </a:schemeClr>
                </a:solidFill>
                <a:ea typeface="+mn-ea"/>
                <a:cs typeface="+mn-cs"/>
              </a:rPr>
              <a:t>personally</a:t>
            </a:r>
            <a:r>
              <a:rPr lang="en-US" dirty="0" smtClean="0">
                <a:solidFill>
                  <a:schemeClr val="tx1">
                    <a:lumMod val="65000"/>
                    <a:lumOff val="35000"/>
                  </a:schemeClr>
                </a:solidFill>
                <a:ea typeface="+mn-ea"/>
                <a:cs typeface="+mn-cs"/>
              </a:rPr>
              <a:t> believe is much less important than what your strongest and most specific evidence supports. Choose the position that will allow you to write the best essay.</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Write your thesis: respond to the prompt’s question by stating your position clearly and succinctly; the entirety of your essay should then support this statement. </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Avoid “I believe that” phrasing…if this is the way you </a:t>
            </a:r>
            <a:r>
              <a:rPr lang="en-US" i="1" dirty="0" smtClean="0">
                <a:solidFill>
                  <a:schemeClr val="tx1">
                    <a:lumMod val="65000"/>
                    <a:lumOff val="35000"/>
                  </a:schemeClr>
                </a:solidFill>
                <a:ea typeface="+mn-ea"/>
                <a:cs typeface="+mn-cs"/>
              </a:rPr>
              <a:t>think</a:t>
            </a:r>
            <a:r>
              <a:rPr lang="en-US" dirty="0" smtClean="0">
                <a:solidFill>
                  <a:schemeClr val="tx1">
                    <a:lumMod val="65000"/>
                    <a:lumOff val="35000"/>
                  </a:schemeClr>
                </a:solidFill>
                <a:ea typeface="+mn-ea"/>
                <a:cs typeface="+mn-cs"/>
              </a:rPr>
              <a:t> of your thesis, simply take that beginning phrase out before you write the final version.</a:t>
            </a:r>
          </a:p>
          <a:p>
            <a:pPr lvl="1" fontAlgn="auto">
              <a:spcAft>
                <a:spcPts val="0"/>
              </a:spcAft>
              <a:buClr>
                <a:schemeClr val="accent1">
                  <a:lumMod val="60000"/>
                  <a:lumOff val="40000"/>
                </a:schemeClr>
              </a:buClr>
              <a:buFont typeface="Wingdings" pitchFamily="2" charset="2"/>
              <a:buChar char="S"/>
              <a:defRPr/>
            </a:pPr>
            <a:endParaRPr lang="en-US"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t>Minute Three: Take a Stand (Write your Thesis)</a:t>
            </a:r>
          </a:p>
        </p:txBody>
      </p:sp>
      <p:sp>
        <p:nvSpPr>
          <p:cNvPr id="3" name="Content Placeholder 2"/>
          <p:cNvSpPr>
            <a:spLocks noGrp="1"/>
          </p:cNvSpPr>
          <p:nvPr>
            <p:ph idx="1"/>
          </p:nvPr>
        </p:nvSpPr>
        <p:spPr>
          <a:xfrm>
            <a:off x="739775" y="2054225"/>
            <a:ext cx="7662863" cy="3983038"/>
          </a:xfrm>
        </p:spPr>
        <p:txBody>
          <a:bodyPr rtlCol="0">
            <a:normAutofit fontScale="92500" lnSpcReduction="10000"/>
          </a:bodyPr>
          <a:lstStyle/>
          <a:p>
            <a:pPr fontAlgn="auto">
              <a:spcAft>
                <a:spcPts val="0"/>
              </a:spcAft>
              <a:buFont typeface="Wingdings" pitchFamily="2" charset="2"/>
              <a:buChar char="S"/>
              <a:defRPr/>
            </a:pPr>
            <a:endParaRPr lang="en-US"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[supports prompt] </a:t>
            </a:r>
            <a:r>
              <a:rPr lang="en-US" dirty="0" smtClean="0">
                <a:solidFill>
                  <a:schemeClr val="tx1">
                    <a:lumMod val="65000"/>
                    <a:lumOff val="35000"/>
                  </a:schemeClr>
                </a:solidFill>
                <a:ea typeface="+mn-ea"/>
                <a:cs typeface="+mn-cs"/>
              </a:rPr>
              <a:t>“If we rest, we rust”: inactivity and lack of exertion lead to loss of vitality and to decay.</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[opposes prompt] </a:t>
            </a:r>
            <a:r>
              <a:rPr lang="en-US" dirty="0" smtClean="0">
                <a:solidFill>
                  <a:schemeClr val="tx1">
                    <a:lumMod val="65000"/>
                    <a:lumOff val="35000"/>
                  </a:schemeClr>
                </a:solidFill>
                <a:ea typeface="+mn-ea"/>
                <a:cs typeface="+mn-cs"/>
              </a:rPr>
              <a:t>If we rest, we do not rust: our times of rest enable us to restore our mental and physical energy and to gain perspective on our lives.</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[opposes prompt] </a:t>
            </a:r>
            <a:r>
              <a:rPr lang="en-US" dirty="0" smtClean="0">
                <a:solidFill>
                  <a:schemeClr val="tx1">
                    <a:lumMod val="65000"/>
                    <a:lumOff val="35000"/>
                  </a:schemeClr>
                </a:solidFill>
                <a:ea typeface="+mn-ea"/>
                <a:cs typeface="+mn-cs"/>
              </a:rPr>
              <a:t>Staying </a:t>
            </a:r>
            <a:r>
              <a:rPr lang="en-US" dirty="0">
                <a:solidFill>
                  <a:schemeClr val="tx1">
                    <a:lumMod val="65000"/>
                    <a:lumOff val="35000"/>
                  </a:schemeClr>
                </a:solidFill>
                <a:ea typeface="+mn-ea"/>
                <a:cs typeface="+mn-cs"/>
              </a:rPr>
              <a:t>mentally and physically active is crucial to our health, but rest does not cause us to “rust”; in fact, calculated rest can allow us to achieve at our greatest potential, avoid injury and “burnout,” and thus give us an edge over those who would avoid rest.</a:t>
            </a:r>
          </a:p>
          <a:p>
            <a:pPr fontAlgn="auto">
              <a:spcAft>
                <a:spcPts val="0"/>
              </a:spcAft>
              <a:buFont typeface="Wingdings" pitchFamily="2" charset="2"/>
              <a:buChar char="S"/>
              <a:defRPr/>
            </a:pPr>
            <a:endParaRPr lang="en-US" b="1" dirty="0" smtClean="0">
              <a:solidFill>
                <a:schemeClr val="tx1">
                  <a:lumMod val="65000"/>
                  <a:lumOff val="35000"/>
                </a:schemeClr>
              </a:solidFill>
              <a:ea typeface="+mn-ea"/>
              <a:cs typeface="+mn-cs"/>
            </a:endParaRPr>
          </a:p>
          <a:p>
            <a:pPr fontAlgn="auto">
              <a:spcAft>
                <a:spcPts val="0"/>
              </a:spcAft>
              <a:buFont typeface="Wingdings" pitchFamily="2" charset="2"/>
              <a:buChar char="S"/>
              <a:defRPr/>
            </a:pPr>
            <a:endParaRPr lang="en-US" dirty="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Question of the Day</a:t>
            </a:r>
          </a:p>
        </p:txBody>
      </p:sp>
      <p:sp>
        <p:nvSpPr>
          <p:cNvPr id="19458" name="Content Placeholder 2"/>
          <p:cNvSpPr>
            <a:spLocks noGrp="1"/>
          </p:cNvSpPr>
          <p:nvPr>
            <p:ph idx="1"/>
          </p:nvPr>
        </p:nvSpPr>
        <p:spPr/>
        <p:txBody>
          <a:bodyPr/>
          <a:lstStyle/>
          <a:p>
            <a:r>
              <a:rPr lang="en-US" smtClean="0">
                <a:hlinkClick r:id="rId3"/>
              </a:rPr>
              <a:t>What do you think?</a:t>
            </a:r>
            <a:endParaRPr lang="en-US" smtClean="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smtClean="0"/>
              <a:t>Minute Four: Outline</a:t>
            </a:r>
          </a:p>
        </p:txBody>
      </p:sp>
      <p:sp>
        <p:nvSpPr>
          <p:cNvPr id="3" name="Content Placeholder 2"/>
          <p:cNvSpPr>
            <a:spLocks noGrp="1"/>
          </p:cNvSpPr>
          <p:nvPr>
            <p:ph idx="1"/>
          </p:nvPr>
        </p:nvSpPr>
        <p:spPr>
          <a:xfrm>
            <a:off x="739775" y="2120900"/>
            <a:ext cx="7662863" cy="3916363"/>
          </a:xfrm>
        </p:spPr>
        <p:txBody>
          <a:bodyPr/>
          <a:lstStyle/>
          <a:p>
            <a:r>
              <a:rPr lang="en-US" smtClean="0"/>
              <a:t>Your goal is to produce a four or five paragraph essay that includes a brief introduction with a clear thesis, two or three body paragraphs that support the thesis with specific examples, and a conclusion that restates your thesis.</a:t>
            </a:r>
          </a:p>
          <a:p>
            <a:pPr lvl="1"/>
            <a:r>
              <a:rPr lang="en-US" b="1" smtClean="0"/>
              <a:t>Your most important job in this essay is to prove your writing competence</a:t>
            </a:r>
            <a:r>
              <a:rPr lang="en-US" smtClean="0"/>
              <a:t>, </a:t>
            </a:r>
            <a:r>
              <a:rPr lang="en-US" i="1" smtClean="0"/>
              <a:t>not</a:t>
            </a:r>
            <a:r>
              <a:rPr lang="en-US" smtClean="0"/>
              <a:t> to demonstrate your original literary style; </a:t>
            </a:r>
            <a:r>
              <a:rPr lang="en-US" b="1" smtClean="0"/>
              <a:t>show the readers that you know how to write an introduction with a clear thesis, at least two body paragraphs with supporting examples, and a conclusion.</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t>Minute Four: Outline cont’d</a:t>
            </a:r>
          </a:p>
        </p:txBody>
      </p:sp>
      <p:sp>
        <p:nvSpPr>
          <p:cNvPr id="3" name="Content Placeholder 2"/>
          <p:cNvSpPr>
            <a:spLocks noGrp="1"/>
          </p:cNvSpPr>
          <p:nvPr>
            <p:ph idx="1"/>
          </p:nvPr>
        </p:nvSpPr>
        <p:spPr>
          <a:xfrm>
            <a:off x="739775" y="1809750"/>
            <a:ext cx="7662863" cy="4864100"/>
          </a:xfrm>
        </p:spPr>
        <p:txBody>
          <a:bodyPr rtlCol="0">
            <a:normAutofit fontScale="70000" lnSpcReduction="20000"/>
          </a:bodyPr>
          <a:lstStyle/>
          <a:p>
            <a:pPr fontAlgn="auto">
              <a:spcAft>
                <a:spcPts val="0"/>
              </a:spcAft>
              <a:buFont typeface="Wingdings" pitchFamily="2" charset="2"/>
              <a:buChar char="S"/>
              <a:defRPr/>
            </a:pPr>
            <a:r>
              <a:rPr lang="en-US" b="1" dirty="0" smtClean="0">
                <a:solidFill>
                  <a:srgbClr val="A7D5F3"/>
                </a:solidFill>
                <a:ea typeface="+mn-ea"/>
                <a:cs typeface="+mn-cs"/>
              </a:rPr>
              <a:t>I. INTRODUCTION: </a:t>
            </a:r>
            <a:r>
              <a:rPr lang="en-US" dirty="0" smtClean="0">
                <a:solidFill>
                  <a:srgbClr val="A7D5F3"/>
                </a:solidFill>
                <a:ea typeface="+mn-ea"/>
                <a:cs typeface="+mn-cs"/>
              </a:rPr>
              <a:t>State your overall thesis</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If we rest, we rust: inactivity and lack of exertion get in the way of progress and lead to the loss of vitality and to decay</a:t>
            </a:r>
            <a:r>
              <a:rPr lang="en-US" dirty="0" smtClean="0">
                <a:solidFill>
                  <a:schemeClr val="tx1">
                    <a:lumMod val="65000"/>
                    <a:lumOff val="35000"/>
                  </a:schemeClr>
                </a:solidFill>
                <a:ea typeface="+mn-ea"/>
              </a:rPr>
              <a:t>.</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II. BODY PARAGRAPH #1</a:t>
            </a:r>
          </a:p>
          <a:p>
            <a:pPr lvl="1" fontAlgn="auto">
              <a:spcAft>
                <a:spcPts val="0"/>
              </a:spcAft>
              <a:buClr>
                <a:schemeClr val="accent1">
                  <a:lumMod val="60000"/>
                  <a:lumOff val="40000"/>
                </a:schemeClr>
              </a:buClr>
              <a:buFont typeface="Wingdings" pitchFamily="2" charset="2"/>
              <a:buChar char="S"/>
              <a:defRPr/>
            </a:pPr>
            <a:r>
              <a:rPr lang="en-US" b="1" dirty="0" smtClean="0">
                <a:solidFill>
                  <a:schemeClr val="tx1">
                    <a:lumMod val="65000"/>
                    <a:lumOff val="35000"/>
                  </a:schemeClr>
                </a:solidFill>
                <a:ea typeface="+mn-ea"/>
              </a:rPr>
              <a:t>Topic Sentence: </a:t>
            </a:r>
            <a:r>
              <a:rPr lang="en-US" dirty="0" smtClean="0">
                <a:solidFill>
                  <a:schemeClr val="tx1">
                    <a:lumMod val="65000"/>
                    <a:lumOff val="35000"/>
                  </a:schemeClr>
                </a:solidFill>
                <a:ea typeface="+mn-ea"/>
              </a:rPr>
              <a:t>State the supporting point of your first body paragraph: </a:t>
            </a:r>
            <a:r>
              <a:rPr lang="en-US" i="1" dirty="0" smtClean="0">
                <a:solidFill>
                  <a:schemeClr val="tx1">
                    <a:lumMod val="65000"/>
                    <a:lumOff val="35000"/>
                  </a:schemeClr>
                </a:solidFill>
                <a:ea typeface="+mn-ea"/>
              </a:rPr>
              <a:t>We have to keep moving to keep up with others and to avoid falling behind. This is as true for industries as for individuals. </a:t>
            </a:r>
          </a:p>
          <a:p>
            <a:pPr lvl="1" fontAlgn="auto">
              <a:spcAft>
                <a:spcPts val="0"/>
              </a:spcAft>
              <a:buClr>
                <a:schemeClr val="accent1">
                  <a:lumMod val="60000"/>
                  <a:lumOff val="40000"/>
                </a:schemeClr>
              </a:buClr>
              <a:buFont typeface="Wingdings" pitchFamily="2" charset="2"/>
              <a:buChar char="S"/>
              <a:defRPr/>
            </a:pPr>
            <a:r>
              <a:rPr lang="en-US" b="1" dirty="0" smtClean="0">
                <a:solidFill>
                  <a:schemeClr val="tx1">
                    <a:lumMod val="65000"/>
                    <a:lumOff val="35000"/>
                  </a:schemeClr>
                </a:solidFill>
                <a:ea typeface="+mn-ea"/>
              </a:rPr>
              <a:t>Examples: </a:t>
            </a:r>
            <a:r>
              <a:rPr lang="en-US" dirty="0" smtClean="0">
                <a:solidFill>
                  <a:schemeClr val="tx1">
                    <a:lumMod val="65000"/>
                    <a:lumOff val="35000"/>
                  </a:schemeClr>
                </a:solidFill>
                <a:ea typeface="+mn-ea"/>
              </a:rPr>
              <a:t>Provide specific examples that support your argument. Be as detailed and specific as possible; give names, places, events. </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A. U.S. auto industry’s decline: GM vs. Honda; B. Outmoded technology: pay phones, cassettes</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III. BODY #2 </a:t>
            </a:r>
            <a:r>
              <a:rPr lang="en-US" dirty="0" smtClean="0">
                <a:solidFill>
                  <a:schemeClr val="tx1">
                    <a:lumMod val="65000"/>
                    <a:lumOff val="35000"/>
                  </a:schemeClr>
                </a:solidFill>
                <a:ea typeface="+mn-ea"/>
                <a:cs typeface="+mn-cs"/>
              </a:rPr>
              <a:t>(rinse and repeat)</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IV. BODY #3: </a:t>
            </a:r>
            <a:r>
              <a:rPr lang="en-US" dirty="0" smtClean="0">
                <a:solidFill>
                  <a:schemeClr val="tx1">
                    <a:lumMod val="65000"/>
                    <a:lumOff val="35000"/>
                  </a:schemeClr>
                </a:solidFill>
                <a:ea typeface="+mn-ea"/>
                <a:cs typeface="+mn-cs"/>
              </a:rPr>
              <a:t>Write a third Body </a:t>
            </a:r>
            <a:r>
              <a:rPr lang="en-US" b="1" u="sng" dirty="0" smtClean="0">
                <a:solidFill>
                  <a:schemeClr val="tx1">
                    <a:lumMod val="65000"/>
                    <a:lumOff val="35000"/>
                  </a:schemeClr>
                </a:solidFill>
                <a:ea typeface="+mn-ea"/>
                <a:cs typeface="+mn-cs"/>
              </a:rPr>
              <a:t>ONLY</a:t>
            </a:r>
            <a:r>
              <a:rPr lang="en-US" dirty="0" smtClean="0">
                <a:solidFill>
                  <a:schemeClr val="tx1">
                    <a:lumMod val="65000"/>
                    <a:lumOff val="35000"/>
                  </a:schemeClr>
                </a:solidFill>
                <a:ea typeface="+mn-ea"/>
                <a:cs typeface="+mn-cs"/>
              </a:rPr>
              <a:t> if you have time to write your Conclusion.</a:t>
            </a:r>
            <a:endParaRPr lang="en-US" b="1"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IV. CONCLUSION</a:t>
            </a:r>
          </a:p>
          <a:p>
            <a:pPr lvl="1" fontAlgn="auto">
              <a:spcAft>
                <a:spcPts val="0"/>
              </a:spcAft>
              <a:buClr>
                <a:schemeClr val="accent1">
                  <a:lumMod val="60000"/>
                  <a:lumOff val="40000"/>
                </a:schemeClr>
              </a:buClr>
              <a:buFont typeface="Wingdings" pitchFamily="2" charset="2"/>
              <a:buChar char="S"/>
              <a:defRPr/>
            </a:pPr>
            <a:r>
              <a:rPr lang="en-US" b="1" dirty="0" smtClean="0">
                <a:solidFill>
                  <a:schemeClr val="tx1">
                    <a:lumMod val="65000"/>
                    <a:lumOff val="35000"/>
                  </a:schemeClr>
                </a:solidFill>
                <a:ea typeface="+mn-ea"/>
              </a:rPr>
              <a:t>Recap: </a:t>
            </a:r>
            <a:r>
              <a:rPr lang="en-US" dirty="0" smtClean="0">
                <a:solidFill>
                  <a:schemeClr val="tx1">
                    <a:lumMod val="65000"/>
                    <a:lumOff val="35000"/>
                  </a:schemeClr>
                </a:solidFill>
                <a:ea typeface="+mn-ea"/>
              </a:rPr>
              <a:t>Summarize your argument, restating your main points (1 sentence).</a:t>
            </a:r>
          </a:p>
          <a:p>
            <a:pPr lvl="1" fontAlgn="auto">
              <a:spcAft>
                <a:spcPts val="0"/>
              </a:spcAft>
              <a:buClr>
                <a:schemeClr val="accent1">
                  <a:lumMod val="60000"/>
                  <a:lumOff val="40000"/>
                </a:schemeClr>
              </a:buClr>
              <a:buFont typeface="Wingdings" pitchFamily="2" charset="2"/>
              <a:buChar char="S"/>
              <a:defRPr/>
            </a:pPr>
            <a:r>
              <a:rPr lang="en-US" b="1" dirty="0" smtClean="0">
                <a:solidFill>
                  <a:schemeClr val="tx1">
                    <a:lumMod val="65000"/>
                    <a:lumOff val="35000"/>
                  </a:schemeClr>
                </a:solidFill>
                <a:ea typeface="+mn-ea"/>
              </a:rPr>
              <a:t>Expand your position: </a:t>
            </a:r>
            <a:r>
              <a:rPr lang="en-US" dirty="0" smtClean="0">
                <a:solidFill>
                  <a:schemeClr val="tx1">
                    <a:lumMod val="65000"/>
                    <a:lumOff val="35000"/>
                  </a:schemeClr>
                </a:solidFill>
                <a:ea typeface="+mn-ea"/>
              </a:rPr>
              <a:t>apply your argument on a broader, </a:t>
            </a:r>
            <a:r>
              <a:rPr lang="en-US" i="1" dirty="0" smtClean="0">
                <a:solidFill>
                  <a:schemeClr val="tx1">
                    <a:lumMod val="65000"/>
                    <a:lumOff val="35000"/>
                  </a:schemeClr>
                </a:solidFill>
                <a:ea typeface="+mn-ea"/>
              </a:rPr>
              <a:t>universal</a:t>
            </a:r>
            <a:r>
              <a:rPr lang="en-US" dirty="0" smtClean="0">
                <a:solidFill>
                  <a:schemeClr val="tx1">
                    <a:lumMod val="65000"/>
                    <a:lumOff val="35000"/>
                  </a:schemeClr>
                </a:solidFill>
                <a:ea typeface="+mn-ea"/>
              </a:rPr>
              <a:t> level. “So what?” How does this apply to </a:t>
            </a:r>
            <a:r>
              <a:rPr lang="en-US" i="1" dirty="0" smtClean="0">
                <a:solidFill>
                  <a:schemeClr val="tx1">
                    <a:lumMod val="65000"/>
                    <a:lumOff val="35000"/>
                  </a:schemeClr>
                </a:solidFill>
                <a:ea typeface="+mn-ea"/>
              </a:rPr>
              <a:t>everyone</a:t>
            </a:r>
            <a:r>
              <a:rPr lang="en-US" dirty="0" smtClean="0">
                <a:solidFill>
                  <a:schemeClr val="tx1">
                    <a:lumMod val="65000"/>
                    <a:lumOff val="35000"/>
                  </a:schemeClr>
                </a:solidFill>
                <a:ea typeface="+mn-ea"/>
              </a:rPr>
              <a:t>?</a:t>
            </a:r>
            <a:endParaRPr lang="en-US" b="1" dirty="0" smtClean="0">
              <a:solidFill>
                <a:schemeClr val="tx1">
                  <a:lumMod val="65000"/>
                  <a:lumOff val="35000"/>
                </a:schemeClr>
              </a:solidFill>
              <a:ea typeface="+mn-ea"/>
            </a:endParaRPr>
          </a:p>
          <a:p>
            <a:pPr lvl="1" fontAlgn="auto">
              <a:spcAft>
                <a:spcPts val="0"/>
              </a:spcAft>
              <a:buClr>
                <a:schemeClr val="accent1">
                  <a:lumMod val="60000"/>
                  <a:lumOff val="40000"/>
                </a:schemeClr>
              </a:buClr>
              <a:buFont typeface="Wingdings" pitchFamily="2" charset="2"/>
              <a:buChar char="S"/>
              <a:defRPr/>
            </a:pPr>
            <a:endParaRPr lang="en-US" b="1"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t>Minutes Five to 17: Write!</a:t>
            </a:r>
          </a:p>
        </p:txBody>
      </p:sp>
      <p:sp>
        <p:nvSpPr>
          <p:cNvPr id="3" name="Content Placeholder 2"/>
          <p:cNvSpPr>
            <a:spLocks noGrp="1"/>
          </p:cNvSpPr>
          <p:nvPr>
            <p:ph idx="1"/>
          </p:nvPr>
        </p:nvSpPr>
        <p:spPr>
          <a:xfrm>
            <a:off x="739775" y="2039938"/>
            <a:ext cx="7662863" cy="3997325"/>
          </a:xfrm>
        </p:spPr>
        <p:txBody>
          <a:bodyPr/>
          <a:lstStyle/>
          <a:p>
            <a:r>
              <a:rPr lang="en-US" smtClean="0"/>
              <a:t>Remember: write neatly but efficiently since your time is limited. If you need to delete something, you </a:t>
            </a:r>
            <a:r>
              <a:rPr lang="en-US" i="1" u="sng" smtClean="0"/>
              <a:t>can</a:t>
            </a:r>
            <a:r>
              <a:rPr lang="en-US" smtClean="0"/>
              <a:t> cross it out rather than taking the time to erase it, without penalty.</a:t>
            </a:r>
            <a:endParaRPr lang="en-US" i="1" u="sng" smtClean="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t>Minute 18: Reality Check</a:t>
            </a:r>
          </a:p>
        </p:txBody>
      </p:sp>
      <p:sp>
        <p:nvSpPr>
          <p:cNvPr id="3" name="Content Placeholder 2"/>
          <p:cNvSpPr>
            <a:spLocks noGrp="1"/>
          </p:cNvSpPr>
          <p:nvPr>
            <p:ph idx="1"/>
          </p:nvPr>
        </p:nvSpPr>
        <p:spPr/>
        <p:txBody>
          <a:bodyPr/>
          <a:lstStyle/>
          <a:p>
            <a:r>
              <a:rPr lang="en-US" smtClean="0"/>
              <a:t>You should have been writing for 12 minutes straight, and you only have seven left. If you’re barely through your first body paragraph, then you should abandon the idea of writing three body paragraphs. Instead, go for your intro, two body, and a conclusion.</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t>Minute 19 to 22: Wrap It Up</a:t>
            </a:r>
          </a:p>
        </p:txBody>
      </p:sp>
      <p:sp>
        <p:nvSpPr>
          <p:cNvPr id="3" name="Content Placeholder 2"/>
          <p:cNvSpPr>
            <a:spLocks noGrp="1"/>
          </p:cNvSpPr>
          <p:nvPr>
            <p:ph idx="1"/>
          </p:nvPr>
        </p:nvSpPr>
        <p:spPr>
          <a:xfrm>
            <a:off x="739775" y="2255838"/>
            <a:ext cx="7662863" cy="3781425"/>
          </a:xfrm>
        </p:spPr>
        <p:txBody>
          <a:bodyPr/>
          <a:lstStyle/>
          <a:p>
            <a:r>
              <a:rPr lang="en-US" smtClean="0"/>
              <a:t>Finish whichever body paragraph you’ve been working on (should be second or third body), and bring your essay to a close.</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t>Minute 23: Read and React</a:t>
            </a:r>
          </a:p>
        </p:txBody>
      </p:sp>
      <p:sp>
        <p:nvSpPr>
          <p:cNvPr id="3" name="Content Placeholder 2"/>
          <p:cNvSpPr>
            <a:spLocks noGrp="1"/>
          </p:cNvSpPr>
          <p:nvPr>
            <p:ph idx="1"/>
          </p:nvPr>
        </p:nvSpPr>
        <p:spPr>
          <a:xfrm>
            <a:off x="739775" y="2189163"/>
            <a:ext cx="7662863" cy="3848100"/>
          </a:xfrm>
        </p:spPr>
        <p:txBody>
          <a:bodyPr/>
          <a:lstStyle/>
          <a:p>
            <a:r>
              <a:rPr lang="en-US" smtClean="0"/>
              <a:t>Although you can’t read your essay out loud, read it to yourself (this is one of those times when it’s okay to listen to that voice in your head). </a:t>
            </a:r>
          </a:p>
          <a:p>
            <a:pPr lvl="1"/>
            <a:r>
              <a:rPr lang="en-US" smtClean="0"/>
              <a:t>Do the ideas and the sentences flow into the next? If they don’t, add transition words (</a:t>
            </a:r>
            <a:r>
              <a:rPr lang="en-US" i="1" smtClean="0"/>
              <a:t>therefore, however, nevertheless, similarly</a:t>
            </a:r>
            <a:r>
              <a:rPr lang="en-US" smtClean="0"/>
              <a:t>).</a:t>
            </a:r>
          </a:p>
          <a:p>
            <a:pPr lvl="1"/>
            <a:r>
              <a:rPr lang="en-US" smtClean="0"/>
              <a:t>Is a key example missing? </a:t>
            </a:r>
            <a:r>
              <a:rPr lang="en-US" i="1" smtClean="0"/>
              <a:t>Add it.</a:t>
            </a:r>
            <a:endParaRPr lang="en-US" smtClean="0"/>
          </a:p>
          <a:p>
            <a:pPr lvl="1"/>
            <a:r>
              <a:rPr lang="en-US" smtClean="0"/>
              <a:t>Does any sentence or word seem out of place? </a:t>
            </a:r>
            <a:r>
              <a:rPr lang="en-US" i="1" smtClean="0"/>
              <a:t>Delete it.</a:t>
            </a:r>
          </a:p>
          <a:p>
            <a:pPr lvl="1"/>
            <a:r>
              <a:rPr lang="en-US" b="1" smtClean="0"/>
              <a:t>Do </a:t>
            </a:r>
            <a:r>
              <a:rPr lang="en-US" smtClean="0"/>
              <a:t>recognize, however, that if your outline was good, your content should be good. Don’t try to do too much here.</a:t>
            </a:r>
            <a:endParaRPr lang="en-US" b="1" smtClean="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t>Minute 24: Proofread</a:t>
            </a:r>
          </a:p>
        </p:txBody>
      </p:sp>
      <p:sp>
        <p:nvSpPr>
          <p:cNvPr id="3" name="Content Placeholder 2"/>
          <p:cNvSpPr>
            <a:spLocks noGrp="1"/>
          </p:cNvSpPr>
          <p:nvPr>
            <p:ph idx="1"/>
          </p:nvPr>
        </p:nvSpPr>
        <p:spPr>
          <a:xfrm>
            <a:off x="739775" y="2336800"/>
            <a:ext cx="7662863" cy="3700463"/>
          </a:xfrm>
        </p:spPr>
        <p:txBody>
          <a:bodyPr/>
          <a:lstStyle/>
          <a:p>
            <a:r>
              <a:rPr lang="en-US" smtClean="0"/>
              <a:t>Think of yourself as an editor. Look over your essay for any run-ons, other grammatical issues, or spelling errors. Correct them. </a:t>
            </a:r>
            <a:r>
              <a:rPr lang="en-US" i="1" smtClean="0"/>
              <a:t>Remember that you can cross things out that you want deleted, rather than erasing them.</a:t>
            </a:r>
            <a:endParaRPr lang="en-US" smtClean="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t>Minute 25: Reword, Reread, Relax.</a:t>
            </a:r>
          </a:p>
        </p:txBody>
      </p:sp>
      <p:sp>
        <p:nvSpPr>
          <p:cNvPr id="3" name="Content Placeholder 2"/>
          <p:cNvSpPr>
            <a:spLocks noGrp="1"/>
          </p:cNvSpPr>
          <p:nvPr>
            <p:ph idx="1"/>
          </p:nvPr>
        </p:nvSpPr>
        <p:spPr>
          <a:xfrm>
            <a:off x="739775" y="2081213"/>
            <a:ext cx="7662863" cy="3956050"/>
          </a:xfrm>
        </p:spPr>
        <p:txBody>
          <a:bodyPr rtlCol="0">
            <a:normAutofit fontScale="92500" lnSpcReduction="1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Look over your word choices: are there any verbs that could be made stronger or more active? Any adjectives that could be made stronger or more precise? Any vague words for which you can come up with more precise synonyms? For example: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Instead of “keep our skills from </a:t>
            </a:r>
            <a:r>
              <a:rPr lang="en-US" i="1" dirty="0" smtClean="0">
                <a:solidFill>
                  <a:schemeClr val="tx1">
                    <a:lumMod val="65000"/>
                    <a:lumOff val="35000"/>
                  </a:schemeClr>
                </a:solidFill>
                <a:ea typeface="+mn-ea"/>
              </a:rPr>
              <a:t>going bad</a:t>
            </a:r>
            <a:r>
              <a:rPr lang="en-US" dirty="0" smtClean="0">
                <a:solidFill>
                  <a:schemeClr val="tx1">
                    <a:lumMod val="65000"/>
                    <a:lumOff val="35000"/>
                  </a:schemeClr>
                </a:solidFill>
                <a:ea typeface="+mn-ea"/>
              </a:rPr>
              <a:t>” we could say “keep our skills from </a:t>
            </a:r>
            <a:r>
              <a:rPr lang="en-US" i="1" dirty="0" smtClean="0">
                <a:solidFill>
                  <a:schemeClr val="tx1">
                    <a:lumMod val="65000"/>
                    <a:lumOff val="35000"/>
                  </a:schemeClr>
                </a:solidFill>
                <a:ea typeface="+mn-ea"/>
              </a:rPr>
              <a:t>deteriorating</a:t>
            </a:r>
            <a:r>
              <a:rPr lang="en-US" dirty="0" smtClean="0">
                <a:solidFill>
                  <a:schemeClr val="tx1">
                    <a:lumMod val="65000"/>
                    <a:lumOff val="35000"/>
                  </a:schemeClr>
                </a:solidFill>
                <a:ea typeface="+mn-ea"/>
              </a:rPr>
              <a:t>”</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Instead of “</a:t>
            </a:r>
            <a:r>
              <a:rPr lang="en-US" i="1" dirty="0" smtClean="0">
                <a:solidFill>
                  <a:schemeClr val="tx1">
                    <a:lumMod val="65000"/>
                    <a:lumOff val="35000"/>
                  </a:schemeClr>
                </a:solidFill>
                <a:ea typeface="+mn-ea"/>
              </a:rPr>
              <a:t>not important</a:t>
            </a:r>
            <a:r>
              <a:rPr lang="en-US" dirty="0" smtClean="0">
                <a:solidFill>
                  <a:schemeClr val="tx1">
                    <a:lumMod val="65000"/>
                    <a:lumOff val="35000"/>
                  </a:schemeClr>
                </a:solidFill>
                <a:ea typeface="+mn-ea"/>
              </a:rPr>
              <a:t>” we could say “</a:t>
            </a:r>
            <a:r>
              <a:rPr lang="en-US" i="1" dirty="0" smtClean="0">
                <a:solidFill>
                  <a:schemeClr val="tx1">
                    <a:lumMod val="65000"/>
                    <a:lumOff val="35000"/>
                  </a:schemeClr>
                </a:solidFill>
                <a:ea typeface="+mn-ea"/>
              </a:rPr>
              <a:t>insignificant</a:t>
            </a:r>
            <a:r>
              <a:rPr lang="en-US" dirty="0" smtClean="0">
                <a:solidFill>
                  <a:schemeClr val="tx1">
                    <a:lumMod val="65000"/>
                    <a:lumOff val="35000"/>
                  </a:schemeClr>
                </a:solidFill>
                <a:ea typeface="+mn-ea"/>
              </a:rPr>
              <a:t>”</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Again, don’t do too much; simply replace a few words with stronger, more precise, or higher level vocabulary. And </a:t>
            </a:r>
            <a:r>
              <a:rPr lang="en-US" b="1" dirty="0" smtClean="0">
                <a:solidFill>
                  <a:schemeClr val="tx1">
                    <a:lumMod val="65000"/>
                    <a:lumOff val="35000"/>
                  </a:schemeClr>
                </a:solidFill>
                <a:ea typeface="+mn-ea"/>
                <a:cs typeface="+mn-cs"/>
              </a:rPr>
              <a:t>DO NOT</a:t>
            </a:r>
            <a:r>
              <a:rPr lang="en-US" dirty="0" smtClean="0">
                <a:solidFill>
                  <a:schemeClr val="tx1">
                    <a:lumMod val="65000"/>
                    <a:lumOff val="35000"/>
                  </a:schemeClr>
                </a:solidFill>
                <a:ea typeface="+mn-ea"/>
                <a:cs typeface="+mn-cs"/>
              </a:rPr>
              <a:t> attempt to use a word whose meaning you do not know.</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Relax and breathe for the 10 to 15 seconds that you have left.</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Minute Break</a:t>
            </a:r>
            <a:endParaRPr lang="en-US" dirty="0"/>
          </a:p>
        </p:txBody>
      </p:sp>
      <p:sp>
        <p:nvSpPr>
          <p:cNvPr id="3" name="Content Placeholder 2"/>
          <p:cNvSpPr>
            <a:spLocks noGrp="1"/>
          </p:cNvSpPr>
          <p:nvPr>
            <p:ph idx="1"/>
          </p:nvPr>
        </p:nvSpPr>
        <p:spPr/>
        <p:txBody>
          <a:bodyPr/>
          <a:lstStyle/>
          <a:p>
            <a:r>
              <a:rPr lang="en-US" dirty="0" smtClean="0"/>
              <a:t>This is the easy part.</a:t>
            </a:r>
            <a:endParaRPr lang="en-US" dirty="0"/>
          </a:p>
        </p:txBody>
      </p:sp>
    </p:spTree>
    <p:extLst>
      <p:ext uri="{BB962C8B-B14F-4D97-AF65-F5344CB8AC3E}">
        <p14:creationId xmlns:p14="http://schemas.microsoft.com/office/powerpoint/2010/main" val="3925803218"/>
      </p:ext>
    </p:extLst>
  </p:cSld>
  <p:clrMapOvr>
    <a:masterClrMapping/>
  </p:clrMapOvr>
  <p:transition xmlns:p14="http://schemas.microsoft.com/office/powerpoint/2010/mai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t>Reminders (p. 328-329)</a:t>
            </a:r>
          </a:p>
        </p:txBody>
      </p:sp>
      <p:sp>
        <p:nvSpPr>
          <p:cNvPr id="3" name="Content Placeholder 2"/>
          <p:cNvSpPr>
            <a:spLocks noGrp="1"/>
          </p:cNvSpPr>
          <p:nvPr>
            <p:ph idx="1"/>
          </p:nvPr>
        </p:nvSpPr>
        <p:spPr>
          <a:xfrm>
            <a:off x="739775" y="1890713"/>
            <a:ext cx="7662863" cy="4146550"/>
          </a:xfrm>
        </p:spPr>
        <p:txBody>
          <a:bodyPr rtlCol="0">
            <a:normAutofit fontScale="77500" lnSpcReduction="20000"/>
          </a:bodyPr>
          <a:lstStyle/>
          <a:p>
            <a:pPr fontAlgn="auto">
              <a:spcAft>
                <a:spcPts val="0"/>
              </a:spcAft>
              <a:buFont typeface="Wingdings" pitchFamily="2" charset="2"/>
              <a:buChar char="S"/>
              <a:defRPr/>
            </a:pPr>
            <a:r>
              <a:rPr lang="en-US" b="1" dirty="0" smtClean="0">
                <a:solidFill>
                  <a:schemeClr val="tx2"/>
                </a:solidFill>
                <a:ea typeface="+mn-ea"/>
                <a:cs typeface="+mn-cs"/>
              </a:rPr>
              <a:t>(1) Keep careful </a:t>
            </a:r>
            <a:r>
              <a:rPr lang="en-US" b="1" dirty="0" smtClean="0">
                <a:solidFill>
                  <a:srgbClr val="A7D5F3"/>
                </a:solidFill>
                <a:ea typeface="+mn-ea"/>
                <a:cs typeface="+mn-cs"/>
              </a:rPr>
              <a:t>track of your time.</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(2) Pace yourself: keep to your essay-writing plan.</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Allow yourself 3 to 4 minutes for prewriting. Come up with your position and create a brief outline, then devote the remaining time to write your essay, with 2 or 3 minutes at the end to clean it up.</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(3) Write as much as you can within the allotted time.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The most important key here is </a:t>
            </a:r>
            <a:r>
              <a:rPr lang="en-US" b="1" dirty="0" smtClean="0">
                <a:solidFill>
                  <a:schemeClr val="tx1">
                    <a:lumMod val="65000"/>
                    <a:lumOff val="35000"/>
                  </a:schemeClr>
                </a:solidFill>
                <a:ea typeface="+mn-ea"/>
              </a:rPr>
              <a:t>content development</a:t>
            </a:r>
            <a:r>
              <a:rPr lang="en-US" dirty="0" smtClean="0">
                <a:solidFill>
                  <a:schemeClr val="tx1">
                    <a:lumMod val="65000"/>
                    <a:lumOff val="35000"/>
                  </a:schemeClr>
                </a:solidFill>
                <a:ea typeface="+mn-ea"/>
              </a:rPr>
              <a:t>.</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(4) Don’t forget to state your conclusion.</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The </a:t>
            </a:r>
            <a:r>
              <a:rPr lang="en-US" i="1" dirty="0" smtClean="0">
                <a:solidFill>
                  <a:schemeClr val="tx1">
                    <a:lumMod val="65000"/>
                    <a:lumOff val="35000"/>
                  </a:schemeClr>
                </a:solidFill>
                <a:ea typeface="+mn-ea"/>
              </a:rPr>
              <a:t>other</a:t>
            </a:r>
            <a:r>
              <a:rPr lang="en-US" dirty="0" smtClean="0">
                <a:solidFill>
                  <a:schemeClr val="tx1">
                    <a:lumMod val="65000"/>
                    <a:lumOff val="35000"/>
                  </a:schemeClr>
                </a:solidFill>
                <a:ea typeface="+mn-ea"/>
              </a:rPr>
              <a:t> most important key is to show that you know how to structure an essay.</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(5) You don’t have to write a perfect essay to earn a high score.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They’re looking for a well-structured draft with content development, not the next </a:t>
            </a:r>
            <a:r>
              <a:rPr lang="en-US" i="1" dirty="0" smtClean="0">
                <a:solidFill>
                  <a:schemeClr val="tx1">
                    <a:lumMod val="65000"/>
                    <a:lumOff val="35000"/>
                  </a:schemeClr>
                </a:solidFill>
                <a:ea typeface="+mn-ea"/>
              </a:rPr>
              <a:t>Hunger Games</a:t>
            </a:r>
            <a:r>
              <a:rPr lang="en-US" dirty="0">
                <a:solidFill>
                  <a:schemeClr val="tx1">
                    <a:lumMod val="65000"/>
                    <a:lumOff val="35000"/>
                  </a:schemeClr>
                </a:solidFill>
                <a:ea typeface="+mn-ea"/>
              </a:rPr>
              <a:t>.</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Today’s Plan</a:t>
            </a:r>
          </a:p>
        </p:txBody>
      </p:sp>
      <p:sp>
        <p:nvSpPr>
          <p:cNvPr id="3" name="Content Placeholder 2"/>
          <p:cNvSpPr>
            <a:spLocks noGrp="1"/>
          </p:cNvSpPr>
          <p:nvPr>
            <p:ph idx="1"/>
          </p:nvPr>
        </p:nvSpPr>
        <p:spPr>
          <a:xfrm>
            <a:off x="739775" y="1885950"/>
            <a:ext cx="7662863" cy="4972050"/>
          </a:xfrm>
        </p:spPr>
        <p:txBody>
          <a:bodyPr rtlCol="0">
            <a:normAutofit/>
          </a:bodyPr>
          <a:lstStyle/>
          <a:p>
            <a:pPr fontAlgn="auto">
              <a:spcAft>
                <a:spcPts val="0"/>
              </a:spcAft>
              <a:buFont typeface="Wingdings" pitchFamily="2" charset="2"/>
              <a:buChar char="S"/>
              <a:defRPr/>
            </a:pPr>
            <a:r>
              <a:rPr lang="en-US" dirty="0" smtClean="0">
                <a:solidFill>
                  <a:srgbClr val="BBD7F8"/>
                </a:solidFill>
                <a:ea typeface="+mn-ea"/>
                <a:cs typeface="+mn-cs"/>
              </a:rPr>
              <a:t>Facts, FAQ, and Tips for the SAT Essay</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Overview of the Rubric: How You’ll Be Scored</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Read and score sample essays (handout)</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SAT Essay: Analyzing the Prompt</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How to Write an Essay in 25 Minutes: </a:t>
            </a:r>
            <a:r>
              <a:rPr lang="en-US" dirty="0" smtClean="0">
                <a:solidFill>
                  <a:schemeClr val="tx2"/>
                </a:solidFill>
                <a:ea typeface="+mn-ea"/>
                <a:cs typeface="+mn-cs"/>
              </a:rPr>
              <a:t>Minute </a:t>
            </a:r>
            <a:r>
              <a:rPr lang="en-US" dirty="0" smtClean="0">
                <a:solidFill>
                  <a:schemeClr val="tx1">
                    <a:lumMod val="65000"/>
                    <a:lumOff val="35000"/>
                  </a:schemeClr>
                </a:solidFill>
                <a:ea typeface="+mn-ea"/>
                <a:cs typeface="+mn-cs"/>
              </a:rPr>
              <a:t>by Minute</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10</a:t>
            </a:r>
            <a:r>
              <a:rPr lang="en-US" dirty="0" smtClean="0">
                <a:solidFill>
                  <a:schemeClr val="tx1">
                    <a:lumMod val="65000"/>
                    <a:lumOff val="35000"/>
                  </a:schemeClr>
                </a:solidFill>
                <a:ea typeface="+mn-ea"/>
                <a:cs typeface="+mn-cs"/>
              </a:rPr>
              <a:t> </a:t>
            </a:r>
            <a:r>
              <a:rPr lang="en-US">
                <a:solidFill>
                  <a:schemeClr val="tx1">
                    <a:lumMod val="65000"/>
                    <a:lumOff val="35000"/>
                  </a:schemeClr>
                </a:solidFill>
                <a:ea typeface="+mn-ea"/>
                <a:cs typeface="+mn-cs"/>
              </a:rPr>
              <a:t>Minute </a:t>
            </a:r>
            <a:r>
              <a:rPr lang="en-US" smtClean="0">
                <a:solidFill>
                  <a:schemeClr val="tx1">
                    <a:lumMod val="65000"/>
                    <a:lumOff val="35000"/>
                  </a:schemeClr>
                </a:solidFill>
                <a:ea typeface="+mn-ea"/>
                <a:cs typeface="+mn-cs"/>
              </a:rPr>
              <a:t>Break</a:t>
            </a:r>
            <a:endParaRPr lang="en-US"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Reminders</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Brainstorming Examples with Prompts (handout)</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Show Time: 25 Minutes to Write Your Essay</a:t>
            </a:r>
          </a:p>
          <a:p>
            <a:pPr fontAlgn="auto">
              <a:spcAft>
                <a:spcPts val="0"/>
              </a:spcAft>
              <a:buFont typeface="Wingdings" pitchFamily="2" charset="2"/>
              <a:buChar char="S"/>
              <a:defRPr/>
            </a:pPr>
            <a:endParaRPr lang="en-US" dirty="0" smtClean="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t>Reminders</a:t>
            </a:r>
          </a:p>
        </p:txBody>
      </p:sp>
      <p:sp>
        <p:nvSpPr>
          <p:cNvPr id="3" name="Content Placeholder 2"/>
          <p:cNvSpPr>
            <a:spLocks noGrp="1"/>
          </p:cNvSpPr>
          <p:nvPr>
            <p:ph idx="1"/>
          </p:nvPr>
        </p:nvSpPr>
        <p:spPr>
          <a:xfrm>
            <a:off x="739775" y="2270125"/>
            <a:ext cx="7662863" cy="4187825"/>
          </a:xfrm>
        </p:spPr>
        <p:txBody>
          <a:bodyPr rtlCol="0">
            <a:normAutofit fontScale="70000" lnSpcReduction="20000"/>
          </a:bodyPr>
          <a:lstStyle/>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(6) Write clearly.</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Print or cursive: it doesn’t matter, as long as you can write quickly and clearly.</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(7) Follow Traditional Essay-Writing Conventions</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Indent paragraphs. Use transitions between ideas and paragraphs.</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(8) Don’t alter your essay capriciously.</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Only change those things you have good reason to do so (and you should probably look up the word “capriciously” if you don</a:t>
            </a:r>
            <a:r>
              <a:rPr lang="fr-FR" dirty="0" smtClean="0">
                <a:solidFill>
                  <a:schemeClr val="tx1">
                    <a:lumMod val="65000"/>
                    <a:lumOff val="35000"/>
                  </a:schemeClr>
                </a:solidFill>
                <a:ea typeface="+mn-ea"/>
              </a:rPr>
              <a:t>’</a:t>
            </a:r>
            <a:r>
              <a:rPr lang="en-US" dirty="0" smtClean="0">
                <a:solidFill>
                  <a:schemeClr val="tx1">
                    <a:lumMod val="65000"/>
                    <a:lumOff val="35000"/>
                  </a:schemeClr>
                </a:solidFill>
                <a:ea typeface="+mn-ea"/>
              </a:rPr>
              <a:t>t know what it means).</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(9) Upgrade your vocabulary judiciously.</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Readers like when you use big, college-level words, but only if you use them </a:t>
            </a:r>
            <a:r>
              <a:rPr lang="en-US" i="1" dirty="0" smtClean="0">
                <a:solidFill>
                  <a:schemeClr val="tx1">
                    <a:lumMod val="65000"/>
                    <a:lumOff val="35000"/>
                  </a:schemeClr>
                </a:solidFill>
                <a:ea typeface="+mn-ea"/>
              </a:rPr>
              <a:t>correctly</a:t>
            </a:r>
            <a:r>
              <a:rPr lang="en-US" dirty="0" smtClean="0">
                <a:solidFill>
                  <a:schemeClr val="tx1">
                    <a:lumMod val="65000"/>
                    <a:lumOff val="35000"/>
                  </a:schemeClr>
                </a:solidFill>
                <a:ea typeface="+mn-ea"/>
              </a:rPr>
              <a:t>. Don’t try to bluff or the joke will be on you. (And yeah—you should probably look up “judiciously”).</a:t>
            </a:r>
          </a:p>
          <a:p>
            <a:pPr fontAlgn="auto">
              <a:spcAft>
                <a:spcPts val="0"/>
              </a:spcAft>
              <a:buFont typeface="Wingdings" pitchFamily="2" charset="2"/>
              <a:buChar char="S"/>
              <a:defRPr/>
            </a:pPr>
            <a:r>
              <a:rPr lang="en-US" b="1" dirty="0" smtClean="0">
                <a:solidFill>
                  <a:schemeClr val="tx1">
                    <a:lumMod val="65000"/>
                    <a:lumOff val="35000"/>
                  </a:schemeClr>
                </a:solidFill>
                <a:ea typeface="+mn-ea"/>
                <a:cs typeface="+mn-cs"/>
              </a:rPr>
              <a:t>(10) Don’t Second-Guess Yourself.</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Give the essay your best effort, your best organization, and your best support, and then move on; you have plenty of test left after this section.</a:t>
            </a:r>
          </a:p>
          <a:p>
            <a:pPr lvl="1" fontAlgn="auto">
              <a:spcAft>
                <a:spcPts val="0"/>
              </a:spcAft>
              <a:buClr>
                <a:schemeClr val="accent1">
                  <a:lumMod val="60000"/>
                  <a:lumOff val="40000"/>
                </a:schemeClr>
              </a:buClr>
              <a:buFont typeface="Wingdings" pitchFamily="2" charset="2"/>
              <a:buChar char="S"/>
              <a:defRPr/>
            </a:pPr>
            <a:endParaRPr lang="en-US"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 calcmode="lin" valueType="num">
                                      <p:cBhvr additive="base">
                                        <p:cTn id="5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t>Brainstorming Examples</a:t>
            </a:r>
          </a:p>
        </p:txBody>
      </p:sp>
      <p:sp>
        <p:nvSpPr>
          <p:cNvPr id="3" name="Content Placeholder 2"/>
          <p:cNvSpPr>
            <a:spLocks noGrp="1"/>
          </p:cNvSpPr>
          <p:nvPr>
            <p:ph idx="1"/>
          </p:nvPr>
        </p:nvSpPr>
        <p:spPr>
          <a:xfrm>
            <a:off x="739775" y="1487488"/>
            <a:ext cx="7662863" cy="4943475"/>
          </a:xfrm>
        </p:spPr>
        <p:txBody>
          <a:bodyPr rtlCol="0">
            <a:normAutofit fontScale="85000" lnSpcReduction="20000"/>
          </a:bodyPr>
          <a:lstStyle/>
          <a:p>
            <a:pPr fontAlgn="auto">
              <a:spcAft>
                <a:spcPts val="0"/>
              </a:spcAft>
              <a:buFont typeface="Wingdings" pitchFamily="2" charset="2"/>
              <a:buChar char="S"/>
              <a:defRPr/>
            </a:pPr>
            <a:r>
              <a:rPr lang="en-US" dirty="0" smtClean="0">
                <a:solidFill>
                  <a:schemeClr val="bg2"/>
                </a:solidFill>
                <a:ea typeface="+mn-ea"/>
                <a:cs typeface="+mn-cs"/>
              </a:rPr>
              <a:t>See handout: “Brainstorming Examples with Prompt”</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Teacher Model (ignore prompt):</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Literature: Steinbeck’s </a:t>
            </a:r>
            <a:r>
              <a:rPr lang="en-US" i="1" dirty="0" smtClean="0">
                <a:solidFill>
                  <a:schemeClr val="tx1">
                    <a:lumMod val="65000"/>
                    <a:lumOff val="35000"/>
                  </a:schemeClr>
                </a:solidFill>
                <a:ea typeface="+mn-ea"/>
              </a:rPr>
              <a:t>Of Mice and Men</a:t>
            </a:r>
          </a:p>
          <a:p>
            <a:pPr lvl="2" fontAlgn="auto">
              <a:spcAft>
                <a:spcPts val="0"/>
              </a:spcAft>
              <a:buFont typeface="Wingdings" pitchFamily="2" charset="2"/>
              <a:buChar char="S"/>
              <a:defRPr/>
            </a:pPr>
            <a:r>
              <a:rPr lang="en-US" dirty="0" smtClean="0">
                <a:solidFill>
                  <a:schemeClr val="tx1">
                    <a:lumMod val="65000"/>
                    <a:lumOff val="35000"/>
                  </a:schemeClr>
                </a:solidFill>
                <a:ea typeface="+mn-ea"/>
              </a:rPr>
              <a:t>George and </a:t>
            </a:r>
            <a:r>
              <a:rPr lang="en-US" dirty="0" err="1" smtClean="0">
                <a:solidFill>
                  <a:schemeClr val="tx1">
                    <a:lumMod val="65000"/>
                    <a:lumOff val="35000"/>
                  </a:schemeClr>
                </a:solidFill>
                <a:ea typeface="+mn-ea"/>
              </a:rPr>
              <a:t>Lennie</a:t>
            </a:r>
            <a:r>
              <a:rPr lang="en-US" dirty="0" smtClean="0">
                <a:solidFill>
                  <a:schemeClr val="tx1">
                    <a:lumMod val="65000"/>
                    <a:lumOff val="35000"/>
                  </a:schemeClr>
                </a:solidFill>
                <a:ea typeface="+mn-ea"/>
              </a:rPr>
              <a:t>: subject of American Dream: is it really available to all people, regardless of race or class?; Curley and Curley’s wife: racism/ignorance/rejection of “otherness”; Euthanasia: “mercy killing” moral or immoral?</a:t>
            </a:r>
          </a:p>
          <a:p>
            <a:pPr lvl="2" fontAlgn="auto">
              <a:spcAft>
                <a:spcPts val="0"/>
              </a:spcAft>
              <a:buFont typeface="Wingdings" pitchFamily="2" charset="2"/>
              <a:buChar char="S"/>
              <a:defRPr/>
            </a:pPr>
            <a:endParaRPr lang="en-US" dirty="0" smtClean="0">
              <a:solidFill>
                <a:schemeClr val="tx1">
                  <a:lumMod val="65000"/>
                  <a:lumOff val="35000"/>
                </a:schemeClr>
              </a:solidFill>
              <a:ea typeface="+mn-ea"/>
            </a:endParaRP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Sports and activities: </a:t>
            </a:r>
            <a:r>
              <a:rPr lang="en-US" dirty="0" err="1" smtClean="0">
                <a:solidFill>
                  <a:schemeClr val="tx1">
                    <a:lumMod val="65000"/>
                    <a:lumOff val="35000"/>
                  </a:schemeClr>
                </a:solidFill>
                <a:ea typeface="+mn-ea"/>
              </a:rPr>
              <a:t>Superbowl</a:t>
            </a:r>
            <a:r>
              <a:rPr lang="en-US" dirty="0" smtClean="0">
                <a:solidFill>
                  <a:schemeClr val="tx1">
                    <a:lumMod val="65000"/>
                    <a:lumOff val="35000"/>
                  </a:schemeClr>
                </a:solidFill>
                <a:ea typeface="+mn-ea"/>
              </a:rPr>
              <a:t> XLI (41 in 2006)</a:t>
            </a:r>
          </a:p>
          <a:p>
            <a:pPr lvl="2" fontAlgn="auto">
              <a:spcAft>
                <a:spcPts val="0"/>
              </a:spcAft>
              <a:buFont typeface="Wingdings" pitchFamily="2" charset="2"/>
              <a:buChar char="S"/>
              <a:defRPr/>
            </a:pPr>
            <a:r>
              <a:rPr lang="en-US" dirty="0" smtClean="0">
                <a:solidFill>
                  <a:schemeClr val="tx1">
                    <a:lumMod val="65000"/>
                    <a:lumOff val="35000"/>
                  </a:schemeClr>
                </a:solidFill>
                <a:ea typeface="+mn-ea"/>
              </a:rPr>
              <a:t>Bears (</a:t>
            </a:r>
            <a:r>
              <a:rPr lang="en-US" dirty="0" err="1" smtClean="0">
                <a:solidFill>
                  <a:schemeClr val="tx1">
                    <a:lumMod val="65000"/>
                    <a:lumOff val="35000"/>
                  </a:schemeClr>
                </a:solidFill>
                <a:ea typeface="+mn-ea"/>
              </a:rPr>
              <a:t>Lovie</a:t>
            </a:r>
            <a:r>
              <a:rPr lang="en-US" dirty="0" smtClean="0">
                <a:solidFill>
                  <a:schemeClr val="tx1">
                    <a:lumMod val="65000"/>
                    <a:lumOff val="35000"/>
                  </a:schemeClr>
                </a:solidFill>
                <a:ea typeface="+mn-ea"/>
              </a:rPr>
              <a:t> Smith) </a:t>
            </a:r>
            <a:r>
              <a:rPr lang="en-US" dirty="0" err="1" smtClean="0">
                <a:solidFill>
                  <a:schemeClr val="tx1">
                    <a:lumMod val="65000"/>
                    <a:lumOff val="35000"/>
                  </a:schemeClr>
                </a:solidFill>
                <a:ea typeface="+mn-ea"/>
              </a:rPr>
              <a:t>vs</a:t>
            </a:r>
            <a:r>
              <a:rPr lang="en-US" dirty="0" smtClean="0">
                <a:solidFill>
                  <a:schemeClr val="tx1">
                    <a:lumMod val="65000"/>
                    <a:lumOff val="35000"/>
                  </a:schemeClr>
                </a:solidFill>
                <a:ea typeface="+mn-ea"/>
              </a:rPr>
              <a:t> Colts (Tony Dungy)</a:t>
            </a:r>
          </a:p>
          <a:p>
            <a:pPr lvl="2" fontAlgn="auto">
              <a:spcAft>
                <a:spcPts val="0"/>
              </a:spcAft>
              <a:buFont typeface="Wingdings" pitchFamily="2" charset="2"/>
              <a:buChar char="S"/>
              <a:defRPr/>
            </a:pPr>
            <a:r>
              <a:rPr lang="en-US" dirty="0" smtClean="0">
                <a:solidFill>
                  <a:schemeClr val="tx1">
                    <a:lumMod val="65000"/>
                    <a:lumOff val="35000"/>
                  </a:schemeClr>
                </a:solidFill>
                <a:ea typeface="+mn-ea"/>
              </a:rPr>
              <a:t>First time both teams led by African American coaches. Brings race to the forefront of discussion. Begs question: why so few African American coaches?</a:t>
            </a:r>
          </a:p>
          <a:p>
            <a:pPr lvl="2" fontAlgn="auto">
              <a:spcAft>
                <a:spcPts val="0"/>
              </a:spcAft>
              <a:buFont typeface="Wingdings" pitchFamily="2" charset="2"/>
              <a:buChar char="S"/>
              <a:defRPr/>
            </a:pPr>
            <a:r>
              <a:rPr lang="en-US" dirty="0" smtClean="0">
                <a:solidFill>
                  <a:schemeClr val="tx1">
                    <a:lumMod val="65000"/>
                    <a:lumOff val="35000"/>
                  </a:schemeClr>
                </a:solidFill>
                <a:ea typeface="+mn-ea"/>
              </a:rPr>
              <a:t>Sports as a source of equality/unity among fans. Fans of a single team comprised of all different races, social classes, professions, other interests, etc.</a:t>
            </a:r>
          </a:p>
          <a:p>
            <a:pPr lvl="2" fontAlgn="auto">
              <a:spcAft>
                <a:spcPts val="0"/>
              </a:spcAft>
              <a:buFont typeface="Wingdings" pitchFamily="2" charset="2"/>
              <a:buChar char="S"/>
              <a:defRPr/>
            </a:pPr>
            <a:r>
              <a:rPr lang="en-US" dirty="0" smtClean="0">
                <a:solidFill>
                  <a:schemeClr val="tx1">
                    <a:lumMod val="65000"/>
                    <a:lumOff val="35000"/>
                  </a:schemeClr>
                </a:solidFill>
                <a:ea typeface="+mn-ea"/>
              </a:rPr>
              <a:t>Sports as entertainment and billion dollar business.</a:t>
            </a:r>
          </a:p>
          <a:p>
            <a:pPr lvl="2" fontAlgn="auto">
              <a:spcAft>
                <a:spcPts val="0"/>
              </a:spcAft>
              <a:buFont typeface="Wingdings" pitchFamily="2" charset="2"/>
              <a:buChar char="S"/>
              <a:defRPr/>
            </a:pPr>
            <a:r>
              <a:rPr lang="en-US" dirty="0" smtClean="0">
                <a:solidFill>
                  <a:schemeClr val="tx1">
                    <a:lumMod val="65000"/>
                    <a:lumOff val="35000"/>
                  </a:schemeClr>
                </a:solidFill>
                <a:ea typeface="+mn-ea"/>
              </a:rPr>
              <a:t>Professional football as celebration of violence.</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Try your own (flashcards) and share</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 calcmode="lin" valueType="num">
                                      <p:cBhvr additive="base">
                                        <p:cTn id="4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 calcmode="lin" valueType="num">
                                      <p:cBhvr additive="base">
                                        <p:cTn id="5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smtClean="0"/>
              <a:t>Websites for Practice Quotes</a:t>
            </a:r>
          </a:p>
        </p:txBody>
      </p:sp>
      <p:sp>
        <p:nvSpPr>
          <p:cNvPr id="3" name="Content Placeholder 2"/>
          <p:cNvSpPr>
            <a:spLocks noGrp="1"/>
          </p:cNvSpPr>
          <p:nvPr>
            <p:ph idx="1"/>
          </p:nvPr>
        </p:nvSpPr>
        <p:spPr/>
        <p:txBody>
          <a:bodyPr rtlCol="0">
            <a:normAutofit/>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hlinkClick r:id="rId3"/>
              </a:rPr>
              <a:t>www.brainyquote.com/quotes/topics.html</a:t>
            </a:r>
            <a:endParaRPr lang="en-US"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hlinkClick r:id="rId4"/>
              </a:rPr>
              <a:t>http://www.saidwhat.co.uk/research</a:t>
            </a:r>
            <a:endParaRPr lang="en-US"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hlinkClick r:id="rId5"/>
              </a:rPr>
              <a:t>www.quotationspage.com/qotd.html</a:t>
            </a:r>
            <a:endParaRPr lang="en-US" dirty="0" smtClean="0">
              <a:solidFill>
                <a:schemeClr val="tx1">
                  <a:lumMod val="65000"/>
                  <a:lumOff val="35000"/>
                </a:schemeClr>
              </a:solidFill>
              <a:ea typeface="+mn-ea"/>
              <a:cs typeface="+mn-cs"/>
            </a:endParaRP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hlinkClick r:id="rId6"/>
              </a:rPr>
              <a:t>http://www.bartleby.com/quotations</a:t>
            </a:r>
            <a:endParaRPr lang="en-US" dirty="0" smtClean="0">
              <a:solidFill>
                <a:schemeClr val="tx1">
                  <a:lumMod val="65000"/>
                  <a:lumOff val="35000"/>
                </a:schemeClr>
              </a:solidFill>
              <a:ea typeface="+mn-ea"/>
              <a:cs typeface="+mn-cs"/>
            </a:endParaRPr>
          </a:p>
          <a:p>
            <a:pPr marL="0" indent="0" fontAlgn="auto">
              <a:spcAft>
                <a:spcPts val="0"/>
              </a:spcAft>
              <a:buFont typeface="Wingdings" pitchFamily="2" charset="2"/>
              <a:buNone/>
              <a:defRPr/>
            </a:pPr>
            <a:endParaRPr lang="en-US" dirty="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US" smtClean="0"/>
              <a:t>Showtime!</a:t>
            </a:r>
          </a:p>
        </p:txBody>
      </p:sp>
      <p:sp>
        <p:nvSpPr>
          <p:cNvPr id="3" name="Content Placeholder 2"/>
          <p:cNvSpPr>
            <a:spLocks noGrp="1"/>
          </p:cNvSpPr>
          <p:nvPr>
            <p:ph idx="1"/>
          </p:nvPr>
        </p:nvSpPr>
        <p:spPr>
          <a:xfrm>
            <a:off x="739775" y="1647825"/>
            <a:ext cx="7662863" cy="4768850"/>
          </a:xfrm>
        </p:spPr>
        <p:txBody>
          <a:bodyPr rtlCol="0">
            <a:normAutofit lnSpcReduction="10000"/>
          </a:bodyPr>
          <a:lstStyle/>
          <a:p>
            <a:pPr fontAlgn="auto">
              <a:spcAft>
                <a:spcPts val="0"/>
              </a:spcAft>
              <a:buFont typeface="Wingdings" pitchFamily="2" charset="2"/>
              <a:buChar char="S"/>
              <a:defRPr/>
            </a:pPr>
            <a:r>
              <a:rPr lang="en-US" dirty="0" smtClean="0">
                <a:solidFill>
                  <a:srgbClr val="BBD7F8"/>
                </a:solidFill>
                <a:ea typeface="+mn-ea"/>
                <a:cs typeface="+mn-cs"/>
              </a:rPr>
              <a:t>Turn to page 31/32 in your book. Write your name at the </a:t>
            </a:r>
            <a:r>
              <a:rPr lang="en-US" dirty="0" smtClean="0">
                <a:solidFill>
                  <a:schemeClr val="tx1">
                    <a:lumMod val="65000"/>
                    <a:lumOff val="35000"/>
                  </a:schemeClr>
                </a:solidFill>
                <a:ea typeface="+mn-ea"/>
                <a:cs typeface="+mn-cs"/>
              </a:rPr>
              <a:t>top of page 31. Remember that you have only these two pages on which to write your essay. You may jot down notes/outline on a separate piece of paper.</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You’ll have 25 minutes to respond to the prompt that I give you (Agree or disagree with the position presented by the quote. Remember to take </a:t>
            </a:r>
            <a:r>
              <a:rPr lang="en-US" i="1" dirty="0" smtClean="0">
                <a:solidFill>
                  <a:schemeClr val="tx1">
                    <a:lumMod val="65000"/>
                    <a:lumOff val="35000"/>
                  </a:schemeClr>
                </a:solidFill>
                <a:ea typeface="+mn-ea"/>
                <a:cs typeface="+mn-cs"/>
              </a:rPr>
              <a:t>one</a:t>
            </a:r>
            <a:r>
              <a:rPr lang="en-US" dirty="0" smtClean="0">
                <a:solidFill>
                  <a:schemeClr val="tx1">
                    <a:lumMod val="65000"/>
                    <a:lumOff val="35000"/>
                  </a:schemeClr>
                </a:solidFill>
                <a:ea typeface="+mn-ea"/>
                <a:cs typeface="+mn-cs"/>
              </a:rPr>
              <a:t> side and support it with specific evidence). I will remind you what you should be doing, minute by minute. When you’re finished, turn your paper in to me.</a:t>
            </a:r>
          </a:p>
          <a:p>
            <a:pPr fontAlgn="auto">
              <a:spcAft>
                <a:spcPts val="0"/>
              </a:spcAft>
              <a:buFont typeface="Wingdings" pitchFamily="2" charset="2"/>
              <a:buChar char="S"/>
              <a:defRPr/>
            </a:pPr>
            <a:r>
              <a:rPr lang="en-US" dirty="0">
                <a:solidFill>
                  <a:schemeClr val="tx1">
                    <a:lumMod val="65000"/>
                    <a:lumOff val="35000"/>
                  </a:schemeClr>
                </a:solidFill>
                <a:ea typeface="+mn-ea"/>
                <a:cs typeface="+mn-cs"/>
              </a:rPr>
              <a:t>Hand out </a:t>
            </a:r>
            <a:r>
              <a:rPr lang="en-US" dirty="0" smtClean="0">
                <a:solidFill>
                  <a:schemeClr val="tx1">
                    <a:lumMod val="65000"/>
                    <a:lumOff val="35000"/>
                  </a:schemeClr>
                </a:solidFill>
                <a:ea typeface="+mn-ea"/>
                <a:cs typeface="+mn-cs"/>
              </a:rPr>
              <a:t>prompts</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Begin!</a:t>
            </a:r>
            <a:endParaRPr lang="en-US" dirty="0">
              <a:solidFill>
                <a:schemeClr val="tx1">
                  <a:lumMod val="65000"/>
                  <a:lumOff val="35000"/>
                </a:schemeClr>
              </a:solidFill>
              <a:ea typeface="+mn-ea"/>
              <a:cs typeface="+mn-cs"/>
            </a:endParaRPr>
          </a:p>
          <a:p>
            <a:pPr fontAlgn="auto">
              <a:spcAft>
                <a:spcPts val="0"/>
              </a:spcAft>
              <a:buFont typeface="Wingdings" pitchFamily="2" charset="2"/>
              <a:buChar char="S"/>
              <a:defRPr/>
            </a:pPr>
            <a:endParaRPr lang="en-US" dirty="0" smtClean="0">
              <a:solidFill>
                <a:schemeClr val="tx1">
                  <a:lumMod val="65000"/>
                  <a:lumOff val="35000"/>
                </a:schemeClr>
              </a:solidFill>
              <a:ea typeface="+mn-ea"/>
              <a:cs typeface="+mn-cs"/>
            </a:endParaRPr>
          </a:p>
          <a:p>
            <a:pPr fontAlgn="auto">
              <a:spcAft>
                <a:spcPts val="0"/>
              </a:spcAft>
              <a:buFont typeface="Wingdings" pitchFamily="2" charset="2"/>
              <a:buChar char="S"/>
              <a:defRPr/>
            </a:pPr>
            <a:endParaRPr lang="en-US" dirty="0">
              <a:solidFill>
                <a:schemeClr val="tx1">
                  <a:lumMod val="65000"/>
                  <a:lumOff val="35000"/>
                </a:schemeClr>
              </a:solidFill>
              <a:ea typeface="+mn-ea"/>
              <a:cs typeface="+mn-cs"/>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Facts about the SAT Essay</a:t>
            </a:r>
            <a:br>
              <a:rPr lang="en-US" smtClean="0"/>
            </a:br>
            <a:r>
              <a:rPr lang="en-US" smtClean="0"/>
              <a:t>(p. 319)</a:t>
            </a:r>
          </a:p>
        </p:txBody>
      </p:sp>
      <p:sp>
        <p:nvSpPr>
          <p:cNvPr id="3" name="Content Placeholder 2"/>
          <p:cNvSpPr>
            <a:spLocks noGrp="1"/>
          </p:cNvSpPr>
          <p:nvPr>
            <p:ph idx="1"/>
          </p:nvPr>
        </p:nvSpPr>
        <p:spPr>
          <a:xfrm>
            <a:off x="739775" y="2217738"/>
            <a:ext cx="7662863" cy="4344987"/>
          </a:xfrm>
        </p:spPr>
        <p:txBody>
          <a:bodyPr/>
          <a:lstStyle/>
          <a:p>
            <a:r>
              <a:rPr lang="en-US" smtClean="0"/>
              <a:t>It will be the first section on your test.</a:t>
            </a:r>
          </a:p>
          <a:p>
            <a:r>
              <a:rPr lang="en-US" smtClean="0"/>
              <a:t>You will receive a score from 0 to 12.</a:t>
            </a:r>
          </a:p>
          <a:p>
            <a:pPr lvl="1"/>
            <a:r>
              <a:rPr lang="en-US" smtClean="0"/>
              <a:t>Two scorers each assign your essay a score from 1 to 6, with 6 being the highest possible score, and these scores are then combined.</a:t>
            </a:r>
          </a:p>
          <a:p>
            <a:pPr lvl="1"/>
            <a:r>
              <a:rPr lang="en-US" smtClean="0"/>
              <a:t>You </a:t>
            </a:r>
            <a:r>
              <a:rPr lang="en-US" i="1" smtClean="0"/>
              <a:t>must</a:t>
            </a:r>
            <a:r>
              <a:rPr lang="en-US" smtClean="0"/>
              <a:t> write on the assigned topic. If you write on another topic, you will receive a score of zero. DO NOT WRITE ON ANOTHER TOPIC.</a:t>
            </a:r>
          </a:p>
          <a:p>
            <a:r>
              <a:rPr lang="en-US" smtClean="0"/>
              <a:t>The essay will count for 30% of your total SAT Writing score. (The other 70% are M.C. questions on grammar, improving sentences, etc.).</a:t>
            </a:r>
          </a:p>
          <a:p>
            <a:endParaRPr lang="en-US" smtClean="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Excerpts from the FAQ</a:t>
            </a:r>
            <a:br>
              <a:rPr lang="en-US" smtClean="0"/>
            </a:br>
            <a:r>
              <a:rPr lang="en-US" smtClean="0"/>
              <a:t>(p. 320)</a:t>
            </a:r>
          </a:p>
        </p:txBody>
      </p:sp>
      <p:sp>
        <p:nvSpPr>
          <p:cNvPr id="3" name="Content Placeholder 2"/>
          <p:cNvSpPr>
            <a:spLocks noGrp="1"/>
          </p:cNvSpPr>
          <p:nvPr>
            <p:ph idx="1"/>
          </p:nvPr>
        </p:nvSpPr>
        <p:spPr>
          <a:xfrm>
            <a:off x="739775" y="2362200"/>
            <a:ext cx="7662863" cy="4121150"/>
          </a:xfrm>
        </p:spPr>
        <p:txBody>
          <a:bodyPr rtlCol="0">
            <a:normAutofit lnSpcReduction="1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1. Is it better to print or write in cursive?</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Whatever is more legible; neatness counts. Write as neatly and clearly as you can.</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2. Should I skip lines, or should I write on every line?</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Single space. You only have two pages on which to write your essay, so don’t risk running out of room.</a:t>
            </a:r>
          </a:p>
          <a:p>
            <a:pPr fontAlgn="auto">
              <a:spcAft>
                <a:spcPts val="0"/>
              </a:spcAft>
              <a:buFont typeface="Wingdings" pitchFamily="2" charset="2"/>
              <a:buChar char="S"/>
              <a:defRPr/>
            </a:pPr>
            <a:r>
              <a:rPr lang="en-US" dirty="0">
                <a:solidFill>
                  <a:schemeClr val="tx1">
                    <a:lumMod val="65000"/>
                    <a:lumOff val="35000"/>
                  </a:schemeClr>
                </a:solidFill>
                <a:ea typeface="+mn-ea"/>
                <a:cs typeface="+mn-cs"/>
              </a:rPr>
              <a:t>4</a:t>
            </a:r>
            <a:r>
              <a:rPr lang="en-US" dirty="0" smtClean="0">
                <a:solidFill>
                  <a:schemeClr val="tx1">
                    <a:lumMod val="65000"/>
                    <a:lumOff val="35000"/>
                  </a:schemeClr>
                </a:solidFill>
                <a:ea typeface="+mn-ea"/>
                <a:cs typeface="+mn-cs"/>
              </a:rPr>
              <a:t>. Will the length of my essay affect my score?</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According to a 2005 analysis of a graded sample of SAT essays conducted by an MIT professor, the longer the essay, the higher the score. Granted, this is just a correlation; you must have strong, specific content, but write as much </a:t>
            </a:r>
            <a:r>
              <a:rPr lang="en-US" b="1" i="1" dirty="0" smtClean="0">
                <a:solidFill>
                  <a:schemeClr val="tx1">
                    <a:lumMod val="65000"/>
                    <a:lumOff val="35000"/>
                  </a:schemeClr>
                </a:solidFill>
                <a:ea typeface="+mn-ea"/>
              </a:rPr>
              <a:t>high quality </a:t>
            </a:r>
            <a:r>
              <a:rPr lang="en-US" i="1" dirty="0" smtClean="0">
                <a:solidFill>
                  <a:schemeClr val="tx1">
                    <a:lumMod val="65000"/>
                    <a:lumOff val="35000"/>
                  </a:schemeClr>
                </a:solidFill>
                <a:ea typeface="+mn-ea"/>
              </a:rPr>
              <a:t>content as you can.</a:t>
            </a:r>
          </a:p>
          <a:p>
            <a:pPr lvl="1" fontAlgn="auto">
              <a:spcAft>
                <a:spcPts val="0"/>
              </a:spcAft>
              <a:buClr>
                <a:schemeClr val="accent1">
                  <a:lumMod val="60000"/>
                  <a:lumOff val="40000"/>
                </a:schemeClr>
              </a:buClr>
              <a:buFont typeface="Wingdings" pitchFamily="2" charset="2"/>
              <a:buChar char="S"/>
              <a:defRPr/>
            </a:pPr>
            <a:endParaRPr lang="en-US"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checkerboard(across)">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FAQ continued</a:t>
            </a:r>
          </a:p>
        </p:txBody>
      </p:sp>
      <p:sp>
        <p:nvSpPr>
          <p:cNvPr id="3" name="Content Placeholder 2"/>
          <p:cNvSpPr>
            <a:spLocks noGrp="1"/>
          </p:cNvSpPr>
          <p:nvPr>
            <p:ph idx="1"/>
          </p:nvPr>
        </p:nvSpPr>
        <p:spPr>
          <a:xfrm>
            <a:off x="739775" y="2093913"/>
            <a:ext cx="7662863" cy="4764087"/>
          </a:xfrm>
        </p:spPr>
        <p:txBody>
          <a:bodyPr rtlCol="0">
            <a:normAutofit fontScale="70000" lnSpcReduction="2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5. Should I write in pen or pencil?</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Pencil. You get no credit if you write in pen. Also, it </a:t>
            </a:r>
            <a:r>
              <a:rPr lang="en-US" b="1" i="1" dirty="0" smtClean="0">
                <a:solidFill>
                  <a:schemeClr val="tx1">
                    <a:lumMod val="65000"/>
                    <a:lumOff val="35000"/>
                  </a:schemeClr>
                </a:solidFill>
                <a:ea typeface="+mn-ea"/>
              </a:rPr>
              <a:t>must</a:t>
            </a:r>
            <a:r>
              <a:rPr lang="en-US" i="1" dirty="0" smtClean="0">
                <a:solidFill>
                  <a:schemeClr val="tx1">
                    <a:lumMod val="65000"/>
                    <a:lumOff val="35000"/>
                  </a:schemeClr>
                </a:solidFill>
                <a:ea typeface="+mn-ea"/>
              </a:rPr>
              <a:t> be a #2 “old school” pencil (no mechanical pencils).</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6. Will the readers give me any credit for the outline and notes I write on page 2?</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No. The readers will read only what you’ve written within the lined pages of your student response sheet.</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7. Should I prepare a standard essay in advance and tweak it to fit the topic?</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No. You </a:t>
            </a:r>
            <a:r>
              <a:rPr lang="en-US" b="1" i="1" dirty="0" smtClean="0">
                <a:solidFill>
                  <a:schemeClr val="tx1">
                    <a:lumMod val="65000"/>
                    <a:lumOff val="35000"/>
                  </a:schemeClr>
                </a:solidFill>
                <a:ea typeface="+mn-ea"/>
              </a:rPr>
              <a:t>must</a:t>
            </a:r>
            <a:r>
              <a:rPr lang="en-US" i="1" dirty="0" smtClean="0">
                <a:solidFill>
                  <a:schemeClr val="tx1">
                    <a:lumMod val="65000"/>
                    <a:lumOff val="35000"/>
                  </a:schemeClr>
                </a:solidFill>
                <a:ea typeface="+mn-ea"/>
              </a:rPr>
              <a:t> write on the assigned topic. If you write off-topic, you will receive a score of zero.</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8. Is it better to use personal examples, or examples from literature, history, etc.?</a:t>
            </a:r>
          </a:p>
          <a:p>
            <a:pPr lvl="1" fontAlgn="auto">
              <a:spcAft>
                <a:spcPts val="0"/>
              </a:spcAft>
              <a:buClr>
                <a:schemeClr val="accent1">
                  <a:lumMod val="60000"/>
                  <a:lumOff val="40000"/>
                </a:schemeClr>
              </a:buClr>
              <a:buFont typeface="Wingdings" pitchFamily="2" charset="2"/>
              <a:buChar char="S"/>
              <a:defRPr/>
            </a:pPr>
            <a:r>
              <a:rPr lang="en-US" i="1" dirty="0" smtClean="0">
                <a:solidFill>
                  <a:schemeClr val="tx1">
                    <a:lumMod val="65000"/>
                    <a:lumOff val="35000"/>
                  </a:schemeClr>
                </a:solidFill>
                <a:ea typeface="+mn-ea"/>
              </a:rPr>
              <a:t>It doesn’t matter. The key is that your examples must support the position you take; if an example doesn’t further your argument, it is worthless.</a:t>
            </a:r>
          </a:p>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9. Is it true that if I don’t take the SATs (and this class) seriously, I will be a failure in life?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Yes. Yes it is.</a:t>
            </a:r>
            <a:endParaRPr lang="en-US"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ssolve">
                                      <p:cBhvr>
                                        <p:cTn id="31" dur="500"/>
                                        <p:tgtEl>
                                          <p:spTgt spid="3">
                                            <p:txEl>
                                              <p:pRg st="6" end="6"/>
                                            </p:tx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dissolve">
                                      <p:cBhvr>
                                        <p:cTn id="39" dur="500"/>
                                        <p:tgtEl>
                                          <p:spTgt spid="3">
                                            <p:txEl>
                                              <p:pRg st="8" end="8"/>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dissolve">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The SAT Scoring Guide</a:t>
            </a:r>
          </a:p>
        </p:txBody>
      </p:sp>
      <p:sp>
        <p:nvSpPr>
          <p:cNvPr id="3" name="Content Placeholder 2"/>
          <p:cNvSpPr>
            <a:spLocks noGrp="1"/>
          </p:cNvSpPr>
          <p:nvPr>
            <p:ph idx="1"/>
          </p:nvPr>
        </p:nvSpPr>
        <p:spPr>
          <a:xfrm>
            <a:off x="739775" y="2768600"/>
            <a:ext cx="7662863" cy="3825875"/>
          </a:xfrm>
        </p:spPr>
        <p:txBody>
          <a:bodyPr/>
          <a:lstStyle/>
          <a:p>
            <a:r>
              <a:rPr lang="en-US" b="1" smtClean="0">
                <a:solidFill>
                  <a:schemeClr val="tx1"/>
                </a:solidFill>
              </a:rPr>
              <a:t>See handout (Exhibit 9.1).</a:t>
            </a:r>
          </a:p>
          <a:p>
            <a:r>
              <a:rPr lang="en-US" smtClean="0">
                <a:solidFill>
                  <a:schemeClr val="tx1"/>
                </a:solidFill>
              </a:rPr>
              <a:t>Pay attention to key descriptors from the rubric. For example:</a:t>
            </a:r>
          </a:p>
          <a:p>
            <a:pPr lvl="1"/>
            <a:endParaRPr lang="en-US" smtClean="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A Score of 6</a:t>
            </a:r>
          </a:p>
        </p:txBody>
      </p:sp>
      <p:sp>
        <p:nvSpPr>
          <p:cNvPr id="3" name="Content Placeholder 2"/>
          <p:cNvSpPr>
            <a:spLocks noGrp="1"/>
          </p:cNvSpPr>
          <p:nvPr>
            <p:ph idx="1"/>
          </p:nvPr>
        </p:nvSpPr>
        <p:spPr>
          <a:xfrm>
            <a:off x="739775" y="2309813"/>
            <a:ext cx="7662863" cy="3932237"/>
          </a:xfrm>
        </p:spPr>
        <p:txBody>
          <a:bodyPr rtlCol="0">
            <a:normAutofit lnSpcReduction="10000"/>
          </a:bodyPr>
          <a:lstStyle/>
          <a:p>
            <a:pPr fontAlgn="auto">
              <a:spcAft>
                <a:spcPts val="0"/>
              </a:spcAft>
              <a:buFont typeface="Wingdings" pitchFamily="2" charset="2"/>
              <a:buChar char="S"/>
              <a:defRPr/>
            </a:pPr>
            <a:r>
              <a:rPr lang="en-US" dirty="0">
                <a:solidFill>
                  <a:schemeClr val="tx1">
                    <a:lumMod val="65000"/>
                    <a:lumOff val="35000"/>
                  </a:schemeClr>
                </a:solidFill>
                <a:ea typeface="+mn-ea"/>
                <a:cs typeface="+mn-cs"/>
              </a:rPr>
              <a:t>A 6 is “outstanding” and demonstrates “clear and consistent mastery.” A typical 6:</a:t>
            </a:r>
          </a:p>
          <a:p>
            <a:pPr lvl="1" fontAlgn="auto">
              <a:spcAft>
                <a:spcPts val="0"/>
              </a:spcAft>
              <a:buClr>
                <a:schemeClr val="accent1">
                  <a:lumMod val="60000"/>
                  <a:lumOff val="40000"/>
                </a:schemeClr>
              </a:buClr>
              <a:buFont typeface="Wingdings" pitchFamily="2" charset="2"/>
              <a:buChar char="S"/>
              <a:defRPr/>
            </a:pPr>
            <a:r>
              <a:rPr lang="en-US" dirty="0">
                <a:solidFill>
                  <a:schemeClr val="tx1">
                    <a:lumMod val="65000"/>
                    <a:lumOff val="35000"/>
                  </a:schemeClr>
                </a:solidFill>
                <a:ea typeface="+mn-ea"/>
              </a:rPr>
              <a:t>“effectively and insightfully develops a point of view…[and uses] clearly appropriate examples…and other evidence to support its position” [responds to prompt persuasively and provides specific supporting examples]</a:t>
            </a:r>
          </a:p>
          <a:p>
            <a:pPr lvl="1" fontAlgn="auto">
              <a:spcAft>
                <a:spcPts val="0"/>
              </a:spcAft>
              <a:buClr>
                <a:schemeClr val="accent1">
                  <a:lumMod val="60000"/>
                  <a:lumOff val="40000"/>
                </a:schemeClr>
              </a:buClr>
              <a:buFont typeface="Wingdings" pitchFamily="2" charset="2"/>
              <a:buChar char="S"/>
              <a:defRPr/>
            </a:pPr>
            <a:r>
              <a:rPr lang="en-US" dirty="0">
                <a:solidFill>
                  <a:schemeClr val="tx1">
                    <a:lumMod val="65000"/>
                    <a:lumOff val="35000"/>
                  </a:schemeClr>
                </a:solidFill>
                <a:ea typeface="+mn-ea"/>
              </a:rPr>
              <a:t>“is well organized and clearly focused, demonstrating…smooth progression of ideas” [organized and uses transitions between sentences, paragraphs, and ideas]</a:t>
            </a:r>
          </a:p>
          <a:p>
            <a:pPr lvl="1" fontAlgn="auto">
              <a:spcAft>
                <a:spcPts val="0"/>
              </a:spcAft>
              <a:buClr>
                <a:schemeClr val="accent1">
                  <a:lumMod val="60000"/>
                  <a:lumOff val="40000"/>
                </a:schemeClr>
              </a:buClr>
              <a:buFont typeface="Wingdings" pitchFamily="2" charset="2"/>
              <a:buChar char="S"/>
              <a:defRPr/>
            </a:pPr>
            <a:r>
              <a:rPr lang="en-US" dirty="0">
                <a:solidFill>
                  <a:schemeClr val="tx1">
                    <a:lumMod val="65000"/>
                    <a:lumOff val="35000"/>
                  </a:schemeClr>
                </a:solidFill>
                <a:ea typeface="+mn-ea"/>
              </a:rPr>
              <a:t>“[uses] a varied, accurate, and apt vocabulary”</a:t>
            </a:r>
          </a:p>
          <a:p>
            <a:pPr lvl="1" fontAlgn="auto">
              <a:spcAft>
                <a:spcPts val="0"/>
              </a:spcAft>
              <a:buClr>
                <a:schemeClr val="accent1">
                  <a:lumMod val="60000"/>
                  <a:lumOff val="40000"/>
                </a:schemeClr>
              </a:buClr>
              <a:buFont typeface="Wingdings" pitchFamily="2" charset="2"/>
              <a:buChar char="S"/>
              <a:defRPr/>
            </a:pPr>
            <a:r>
              <a:rPr lang="en-US" dirty="0">
                <a:solidFill>
                  <a:schemeClr val="tx1">
                    <a:lumMod val="65000"/>
                    <a:lumOff val="35000"/>
                  </a:schemeClr>
                </a:solidFill>
                <a:ea typeface="+mn-ea"/>
              </a:rPr>
              <a:t>“meaningful variety in sentence structure”</a:t>
            </a:r>
          </a:p>
          <a:p>
            <a:pPr lvl="1" fontAlgn="auto">
              <a:spcAft>
                <a:spcPts val="0"/>
              </a:spcAft>
              <a:buClr>
                <a:schemeClr val="accent1">
                  <a:lumMod val="60000"/>
                  <a:lumOff val="40000"/>
                </a:schemeClr>
              </a:buClr>
              <a:buFont typeface="Wingdings" pitchFamily="2" charset="2"/>
              <a:buChar char="S"/>
              <a:defRPr/>
            </a:pPr>
            <a:r>
              <a:rPr lang="en-US" dirty="0">
                <a:solidFill>
                  <a:schemeClr val="tx1">
                    <a:lumMod val="65000"/>
                    <a:lumOff val="35000"/>
                  </a:schemeClr>
                </a:solidFill>
                <a:ea typeface="+mn-ea"/>
              </a:rPr>
              <a:t>“free of most errors in grammar, usage, and mechanics</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A Score of 4</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Wingdings" pitchFamily="2" charset="2"/>
              <a:buChar char="S"/>
              <a:defRPr/>
            </a:pPr>
            <a:r>
              <a:rPr lang="en-US" dirty="0" smtClean="0">
                <a:solidFill>
                  <a:schemeClr val="tx1">
                    <a:lumMod val="65000"/>
                    <a:lumOff val="35000"/>
                  </a:schemeClr>
                </a:solidFill>
                <a:ea typeface="+mn-ea"/>
                <a:cs typeface="+mn-cs"/>
              </a:rPr>
              <a:t>A 4 is “competent” and demonstrates “adequate mastery.” A typical 4:</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“develops a point of view on the issue” and uses “adequate examples, reasons, and other evidence to support its position”</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“is generally organized and focused” and demonstrates “some…progression of ideas”</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“exhibits adequate but inconsistent…use of language” and uses “generally appropriate vocabulary”</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“some variety of sentence structure”</a:t>
            </a:r>
          </a:p>
          <a:p>
            <a:pPr lvl="1" fontAlgn="auto">
              <a:spcAft>
                <a:spcPts val="0"/>
              </a:spcAft>
              <a:buClr>
                <a:schemeClr val="accent1">
                  <a:lumMod val="60000"/>
                  <a:lumOff val="40000"/>
                </a:schemeClr>
              </a:buClr>
              <a:buFont typeface="Wingdings" pitchFamily="2" charset="2"/>
              <a:buChar char="S"/>
              <a:defRPr/>
            </a:pPr>
            <a:r>
              <a:rPr lang="en-US" dirty="0" smtClean="0">
                <a:solidFill>
                  <a:schemeClr val="tx1">
                    <a:lumMod val="65000"/>
                    <a:lumOff val="35000"/>
                  </a:schemeClr>
                </a:solidFill>
                <a:ea typeface="+mn-ea"/>
              </a:rPr>
              <a:t>“some errors in grammar, usage, and mechanics”</a:t>
            </a:r>
            <a:endParaRPr lang="en-US" dirty="0">
              <a:solidFill>
                <a:schemeClr val="tx1">
                  <a:lumMod val="65000"/>
                  <a:lumOff val="35000"/>
                </a:schemeClr>
              </a:solidFill>
              <a:ea typeface="+mn-ea"/>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2717</TotalTime>
  <Words>3375</Words>
  <Application>Microsoft Macintosh PowerPoint</Application>
  <PresentationFormat>On-screen Show (4:3)</PresentationFormat>
  <Paragraphs>182</Paragraphs>
  <Slides>33</Slides>
  <Notes>31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Genesis</vt:lpstr>
      <vt:lpstr>Preparing for the SAT Writing Section</vt:lpstr>
      <vt:lpstr>Question of the Day</vt:lpstr>
      <vt:lpstr>Today’s Plan</vt:lpstr>
      <vt:lpstr>Facts about the SAT Essay (p. 319)</vt:lpstr>
      <vt:lpstr>Excerpts from the FAQ (p. 320)</vt:lpstr>
      <vt:lpstr>FAQ continued</vt:lpstr>
      <vt:lpstr>The SAT Scoring Guide</vt:lpstr>
      <vt:lpstr>A Score of 6</vt:lpstr>
      <vt:lpstr>A Score of 4</vt:lpstr>
      <vt:lpstr>A Score of 2</vt:lpstr>
      <vt:lpstr>Score Sample Essays</vt:lpstr>
      <vt:lpstr>SAT Essay: The Prompt (p. 320)</vt:lpstr>
      <vt:lpstr>SAT Essay: Sample Prompt  (p. 321)</vt:lpstr>
      <vt:lpstr>How to Write an Essay in 25 Minutes (p. 321-326)</vt:lpstr>
      <vt:lpstr>Minute One: Analyze the Prompt</vt:lpstr>
      <vt:lpstr>Minute Two: Brainstorm</vt:lpstr>
      <vt:lpstr>Brainstorming continued</vt:lpstr>
      <vt:lpstr>Minute Three: Take a Stand (Write your Thesis)</vt:lpstr>
      <vt:lpstr>Minute Three: Take a Stand (Write your Thesis)</vt:lpstr>
      <vt:lpstr>Minute Four: Outline</vt:lpstr>
      <vt:lpstr>Minute Four: Outline cont’d</vt:lpstr>
      <vt:lpstr>Minutes Five to 17: Write!</vt:lpstr>
      <vt:lpstr>Minute 18: Reality Check</vt:lpstr>
      <vt:lpstr>Minute 19 to 22: Wrap It Up</vt:lpstr>
      <vt:lpstr>Minute 23: Read and React</vt:lpstr>
      <vt:lpstr>Minute 24: Proofread</vt:lpstr>
      <vt:lpstr>Minute 25: Reword, Reread, Relax.</vt:lpstr>
      <vt:lpstr>10 Minute Break</vt:lpstr>
      <vt:lpstr>Reminders (p. 328-329)</vt:lpstr>
      <vt:lpstr>Reminders</vt:lpstr>
      <vt:lpstr>Brainstorming Examples</vt:lpstr>
      <vt:lpstr>Websites for Practice Quotes</vt:lpstr>
      <vt:lpstr>Showtime!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psd</dc:creator>
  <cp:lastModifiedBy>psd</cp:lastModifiedBy>
  <cp:revision>61</cp:revision>
  <cp:lastPrinted>2012-04-25T14:33:25Z</cp:lastPrinted>
  <dcterms:created xsi:type="dcterms:W3CDTF">2012-04-23T15:32:10Z</dcterms:created>
  <dcterms:modified xsi:type="dcterms:W3CDTF">2012-04-25T17:37:08Z</dcterms:modified>
</cp:coreProperties>
</file>